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2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63"/>
  </p:notesMasterIdLst>
  <p:sldIdLst>
    <p:sldId id="256" r:id="rId5"/>
    <p:sldId id="313" r:id="rId6"/>
    <p:sldId id="257" r:id="rId7"/>
    <p:sldId id="261" r:id="rId8"/>
    <p:sldId id="282" r:id="rId9"/>
    <p:sldId id="260" r:id="rId10"/>
    <p:sldId id="281" r:id="rId11"/>
    <p:sldId id="280" r:id="rId12"/>
    <p:sldId id="294" r:id="rId13"/>
    <p:sldId id="296" r:id="rId14"/>
    <p:sldId id="297" r:id="rId15"/>
    <p:sldId id="298" r:id="rId16"/>
    <p:sldId id="295" r:id="rId17"/>
    <p:sldId id="284" r:id="rId18"/>
    <p:sldId id="299" r:id="rId19"/>
    <p:sldId id="300" r:id="rId20"/>
    <p:sldId id="301" r:id="rId21"/>
    <p:sldId id="303" r:id="rId22"/>
    <p:sldId id="302" r:id="rId23"/>
    <p:sldId id="285" r:id="rId24"/>
    <p:sldId id="315" r:id="rId25"/>
    <p:sldId id="286" r:id="rId26"/>
    <p:sldId id="314" r:id="rId27"/>
    <p:sldId id="262" r:id="rId28"/>
    <p:sldId id="287" r:id="rId29"/>
    <p:sldId id="288" r:id="rId30"/>
    <p:sldId id="289" r:id="rId31"/>
    <p:sldId id="290" r:id="rId32"/>
    <p:sldId id="291" r:id="rId33"/>
    <p:sldId id="272" r:id="rId34"/>
    <p:sldId id="306" r:id="rId35"/>
    <p:sldId id="304" r:id="rId36"/>
    <p:sldId id="305" r:id="rId37"/>
    <p:sldId id="292" r:id="rId38"/>
    <p:sldId id="279" r:id="rId39"/>
    <p:sldId id="319" r:id="rId40"/>
    <p:sldId id="316" r:id="rId41"/>
    <p:sldId id="317" r:id="rId42"/>
    <p:sldId id="318" r:id="rId43"/>
    <p:sldId id="267" r:id="rId44"/>
    <p:sldId id="268" r:id="rId45"/>
    <p:sldId id="269" r:id="rId46"/>
    <p:sldId id="270" r:id="rId47"/>
    <p:sldId id="273" r:id="rId48"/>
    <p:sldId id="274" r:id="rId49"/>
    <p:sldId id="293" r:id="rId50"/>
    <p:sldId id="275" r:id="rId51"/>
    <p:sldId id="312" r:id="rId52"/>
    <p:sldId id="277" r:id="rId53"/>
    <p:sldId id="309" r:id="rId54"/>
    <p:sldId id="308" r:id="rId55"/>
    <p:sldId id="310" r:id="rId56"/>
    <p:sldId id="311" r:id="rId57"/>
    <p:sldId id="276" r:id="rId58"/>
    <p:sldId id="307" r:id="rId59"/>
    <p:sldId id="323" r:id="rId60"/>
    <p:sldId id="320" r:id="rId61"/>
    <p:sldId id="321" r:id="rId62"/>
  </p:sldIdLst>
  <p:sldSz cx="12192000" cy="6858000"/>
  <p:notesSz cx="6858000" cy="1857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082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3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6T03:03:24.68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6T03:03:24.68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6T03:03:24.68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6T03:03:24.68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6T03:03:24.69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6T03:03:24.69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6T03:03:24.69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6T03:03:24.6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SpaceX API</a:t>
            </a:r>
            <a:r>
              <a:rPr lang="en-US" dirty="0"/>
              <a:t>: SpaceX provides open APIs that allowed us to gather real-time data, which was key to getting up-to-date mission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Web Scraping</a:t>
            </a:r>
            <a:r>
              <a:rPr lang="en-US" dirty="0"/>
              <a:t>: I used Python's </a:t>
            </a:r>
            <a:r>
              <a:rPr lang="en-US" dirty="0" err="1"/>
              <a:t>BeautifulSoup</a:t>
            </a:r>
            <a:r>
              <a:rPr lang="en-US" dirty="0"/>
              <a:t> to scrape historical mission data from reliable sources (like Wikipedia).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CSV Files</a:t>
            </a:r>
            <a:r>
              <a:rPr lang="en-US" dirty="0"/>
              <a:t>: Pre-processed datasets like dataset_part_2.csv and dataset_part_3.csv gave us structured data to kickstart the project. These datasets included information on rocket launches, payload mass, and success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0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SpaceX API</a:t>
            </a:r>
            <a:r>
              <a:rPr lang="en-US" dirty="0"/>
              <a:t>: SpaceX provides open APIs that allowed us to gather real-time data, which was key to getting up-to-date mission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Web Scraping</a:t>
            </a:r>
            <a:r>
              <a:rPr lang="en-US" dirty="0"/>
              <a:t>: I used Python's </a:t>
            </a:r>
            <a:r>
              <a:rPr lang="en-US" dirty="0" err="1"/>
              <a:t>BeautifulSoup</a:t>
            </a:r>
            <a:r>
              <a:rPr lang="en-US" dirty="0"/>
              <a:t> to scrape historical mission data from reliable sources (like Wikipedia).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CSV Files</a:t>
            </a:r>
            <a:r>
              <a:rPr lang="en-US" dirty="0"/>
              <a:t>: Pre-processed datasets like dataset_part_2.csv and dataset_part_3.csv gave us structured data to kickstart the project. These datasets included information on rocket launches, payload mass, and success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6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SpaceX API</a:t>
            </a:r>
            <a:r>
              <a:rPr lang="en-US" dirty="0"/>
              <a:t>: SpaceX provides open APIs that allowed us to gather real-time data, which was key to getting up-to-date mission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Web Scraping</a:t>
            </a:r>
            <a:r>
              <a:rPr lang="en-US" dirty="0"/>
              <a:t>: I used Python's </a:t>
            </a:r>
            <a:r>
              <a:rPr lang="en-US" dirty="0" err="1"/>
              <a:t>BeautifulSoup</a:t>
            </a:r>
            <a:r>
              <a:rPr lang="en-US" dirty="0"/>
              <a:t> to scrape historical mission data from reliable sources (like Wikipedia).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CSV Files</a:t>
            </a:r>
            <a:r>
              <a:rPr lang="en-US" dirty="0"/>
              <a:t>: Pre-processed datasets like dataset_part_2.csv and dataset_part_3.csv gave us structured data to kickstart the project. These datasets included information on rocket launches, payload mass, and success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30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API Data Retrieval</a:t>
            </a:r>
            <a:r>
              <a:rPr lang="en-US" dirty="0"/>
              <a:t>: Code snippet showing API request and data </a:t>
            </a:r>
            <a:r>
              <a:rPr lang="en-US" dirty="0" err="1"/>
              <a:t>collection.</a:t>
            </a:r>
            <a:r>
              <a:rPr lang="en-US" b="1" dirty="0" err="1"/>
              <a:t>Data</a:t>
            </a:r>
            <a:r>
              <a:rPr lang="en-US" b="1" dirty="0"/>
              <a:t> Wrangling</a:t>
            </a:r>
            <a:r>
              <a:rPr lang="en-US" dirty="0"/>
              <a:t>: A bar chart showing missing data before/after wrangling or a code snippet of missing data </a:t>
            </a:r>
            <a:r>
              <a:rPr lang="en-US" dirty="0" err="1"/>
              <a:t>handling.</a:t>
            </a:r>
            <a:r>
              <a:rPr lang="en-US" b="1" dirty="0" err="1"/>
              <a:t>Feature</a:t>
            </a:r>
            <a:r>
              <a:rPr lang="en-US" b="1" dirty="0"/>
              <a:t> Engineering</a:t>
            </a:r>
            <a:r>
              <a:rPr lang="en-US" dirty="0"/>
              <a:t>: Small sample of transformed data (e.g., after </a:t>
            </a:r>
            <a:r>
              <a:rPr lang="en-US" dirty="0" err="1"/>
              <a:t>extrac</a:t>
            </a: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Data Wrangling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Missing Data</a:t>
            </a:r>
            <a:r>
              <a:rPr lang="en-US" dirty="0"/>
              <a:t>: I dealt with missing values through imputation and removed irrelevant columns where necessary.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Feature Engineering</a:t>
            </a:r>
            <a:r>
              <a:rPr lang="en-US" dirty="0"/>
              <a:t>: Extracting the year from the 'Date' column helped us track trends in rocket launches and analyze success over time.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 err="1"/>
              <a:t>OneHotEncoding</a:t>
            </a:r>
            <a:r>
              <a:rPr lang="en-US" dirty="0"/>
              <a:t>: I used </a:t>
            </a:r>
            <a:r>
              <a:rPr lang="en-US" dirty="0" err="1"/>
              <a:t>OneHotEncoding</a:t>
            </a:r>
            <a:r>
              <a:rPr lang="en-US" dirty="0"/>
              <a:t> to make categorical variables like Orbit, </a:t>
            </a:r>
            <a:r>
              <a:rPr lang="en-US" dirty="0" err="1"/>
              <a:t>LaunchSite</a:t>
            </a:r>
            <a:r>
              <a:rPr lang="en-US" dirty="0"/>
              <a:t>, and Serial usable for machine learning models.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Emphasize the diversity</a:t>
            </a:r>
            <a:r>
              <a:rPr lang="en-US" dirty="0"/>
              <a:t> of data sources, showing my comprehensive approach to gathering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Highlight challenges</a:t>
            </a:r>
            <a:r>
              <a:rPr lang="en-US" dirty="0"/>
              <a:t> like handling missing values and creating new features from the existing data.</a:t>
            </a:r>
          </a:p>
          <a:p>
            <a:pPr>
              <a:buFont typeface="+mj-lt"/>
              <a:buAutoNum type="arabicPeriod"/>
            </a:pPr>
            <a:r>
              <a:rPr lang="en-US" dirty="0"/>
              <a:t>ting year, encoding categorical data).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9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SpaceX API</a:t>
            </a:r>
            <a:r>
              <a:rPr lang="en-US" dirty="0"/>
              <a:t>: SpaceX provides open APIs that allowed us to gather real-time data, which was key to getting up-to-date mission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Web Scraping</a:t>
            </a:r>
            <a:r>
              <a:rPr lang="en-US" dirty="0"/>
              <a:t>: I used Python's </a:t>
            </a:r>
            <a:r>
              <a:rPr lang="en-US" dirty="0" err="1"/>
              <a:t>BeautifulSoup</a:t>
            </a:r>
            <a:r>
              <a:rPr lang="en-US" dirty="0"/>
              <a:t> to scrape historical mission data from reliable sources (like Wikipedia).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CSV Files</a:t>
            </a:r>
            <a:r>
              <a:rPr lang="en-US" dirty="0"/>
              <a:t>: Pre-processed datasets like dataset_part_2.csv and dataset_part_3.csv gave us structured data to kickstart the project. These datasets included information on rocket launches, payload mass, and success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0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SpaceX API</a:t>
            </a:r>
            <a:r>
              <a:rPr lang="en-US" dirty="0"/>
              <a:t>: SpaceX provides open APIs that allowed us to gather real-time data, which was key to getting up-to-date mission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Web Scraping</a:t>
            </a:r>
            <a:r>
              <a:rPr lang="en-US" dirty="0"/>
              <a:t>: I used Python's </a:t>
            </a:r>
            <a:r>
              <a:rPr lang="en-US" dirty="0" err="1"/>
              <a:t>BeautifulSoup</a:t>
            </a:r>
            <a:r>
              <a:rPr lang="en-US" dirty="0"/>
              <a:t> to scrape historical mission data from reliable sources (like Wikipedia).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CSV Files</a:t>
            </a:r>
            <a:r>
              <a:rPr lang="en-US" dirty="0"/>
              <a:t>: Pre-processed datasets like dataset_part_2.csv and dataset_part_3.csv gave us structured data to kickstart the project. These datasets included information on rocket launches, payload mass, and success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5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8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67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Bar Chart</a:t>
            </a:r>
            <a:r>
              <a:rPr lang="en-US" dirty="0"/>
              <a:t>: Showing the success rate per launch site (from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dataviz.ipynb</a:t>
            </a:r>
            <a:r>
              <a:rPr lang="en-US" dirty="0"/>
              <a:t>). Highlight differences in success between Kennedy Space Center, CCAFS, and VAFB.</a:t>
            </a:r>
          </a:p>
          <a:p>
            <a:pPr>
              <a:buFont typeface="+mj-lt"/>
              <a:buAutoNum type="arabicPeriod"/>
            </a:pP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Scatter Plot</a:t>
            </a:r>
            <a:r>
              <a:rPr lang="en-US" dirty="0"/>
              <a:t>: Payload Mass vs. Success (to show how payload mass correlates with landing success).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03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21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EFFFD-2DAB-1798-C1CB-B3E6454D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08FE8-40AF-0D0D-97B8-A68DAEC2C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E3C54-2A94-B283-B6E0-D6F6447F7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Bar Chart</a:t>
            </a:r>
            <a:r>
              <a:rPr lang="en-US" dirty="0"/>
              <a:t>: Showing the success rate per launch site (from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dataviz.ipynb</a:t>
            </a:r>
            <a:r>
              <a:rPr lang="en-US" dirty="0"/>
              <a:t>). Highlight differences in success between Kennedy Space Center, CCAFS, and VAFB.</a:t>
            </a:r>
          </a:p>
          <a:p>
            <a:pPr>
              <a:buFont typeface="+mj-lt"/>
              <a:buAutoNum type="arabicPeriod"/>
            </a:pP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Scatter Plot</a:t>
            </a:r>
            <a:r>
              <a:rPr lang="en-US" dirty="0"/>
              <a:t>: Payload Mass vs. Success (to show how payload mass correlates with landing success).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6C0A1-DB9E-BE68-B20D-26CB68134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9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Line Chart</a:t>
            </a:r>
            <a:r>
              <a:rPr lang="en-US" dirty="0"/>
              <a:t>: Launch Success Over Time (from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sql-coursera_sqllite.ipynb</a:t>
            </a:r>
            <a:r>
              <a:rPr lang="en-US" dirty="0"/>
              <a:t>). Show how success rates improved from 2010 to 2020.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18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B4A7-E0FA-2BFD-0267-8A3ED1FD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98053-FEA9-F9F6-32D4-989DEC3A6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3AACB-5C5F-BE1C-6BD4-DD3535B70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Line Chart</a:t>
            </a:r>
            <a:r>
              <a:rPr lang="en-US" dirty="0"/>
              <a:t>: Launch Success Over Time (from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sql-coursera_sqllite.ipynb</a:t>
            </a:r>
            <a:r>
              <a:rPr lang="en-US" dirty="0"/>
              <a:t>). Show how success rates improved from 2010 to 2020.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068CD-257F-0A22-2587-6375283AA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flowchart of the model training process from raw data to prediction (showing how each model was trained and evaluated).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Logistic regression helped us understand the probability of a successful first-stage landing based on multiple input factors. It’s straightforward but effective for binary classification tasks like ours (success/failure).</a:t>
            </a:r>
          </a:p>
          <a:p>
            <a:r>
              <a:rPr lang="en-US" b="1" dirty="0"/>
              <a:t>Decision Trees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model helped me visualize decision paths and identify the most influential factors in determining landing success. It’s interpretable and allows us to understand why certain launches succeed or fail.</a:t>
            </a:r>
          </a:p>
          <a:p>
            <a:r>
              <a:rPr lang="en-US" b="1" dirty="0"/>
              <a:t>K-Nearest Neighbors (KNN)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KNN was used to group similar rocket launches based on attributes like payload mass and launch site, allowing me to predict success based on “neighboring” launches.</a:t>
            </a:r>
          </a:p>
          <a:p>
            <a:r>
              <a:rPr lang="en-US" b="1" dirty="0"/>
              <a:t>Support Vector Machines (SVM)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SVM was effective for finding the best boundary to classify successful vs. failed launches, especially when the data was not linearly separable.</a:t>
            </a:r>
          </a:p>
          <a:p>
            <a:r>
              <a:rPr lang="en-US" b="1" dirty="0" err="1"/>
              <a:t>GridSearchCV</a:t>
            </a:r>
            <a:r>
              <a:rPr lang="en-US" b="1" dirty="0"/>
              <a:t> &amp; Cross-Validation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b="1" dirty="0" err="1"/>
              <a:t>GridSearchCV</a:t>
            </a:r>
            <a:r>
              <a:rPr lang="en-US" dirty="0"/>
              <a:t> to find the best hyperparameters for each model, improving model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Cross-validation (cv=10) ensured that our models were robust and did not overfit the training data.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Emphasize that </a:t>
            </a:r>
            <a:r>
              <a:rPr lang="en-US" b="1" dirty="0" err="1"/>
              <a:t>GridSearchCV</a:t>
            </a:r>
            <a:r>
              <a:rPr lang="en-US" dirty="0"/>
              <a:t> was vital in selecting the best model parameters to optimize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Discuss trade-offs</a:t>
            </a:r>
            <a:r>
              <a:rPr lang="en-US" dirty="0"/>
              <a:t> between the models: for instance, while decision trees provide interpretability, SVM often provides more accuracy for complex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Highlight that multiple models</a:t>
            </a:r>
            <a:r>
              <a:rPr lang="en-US" dirty="0"/>
              <a:t> were explored to ensure that the final prediction is as accurate and robust as 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87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Logistic regression helped us understand the probability of a successful first-stage landing based on multiple input factors. It’s straightforward but effective for binary classification tasks like ours (success/failure).</a:t>
            </a:r>
          </a:p>
          <a:p>
            <a:r>
              <a:rPr lang="en-US" b="1" dirty="0"/>
              <a:t>Decision Trees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model helped me visualize decision paths and identify the most influential factors in determining landing success. It’s interpretable and allows us to understand why certain launches succeed or fail.</a:t>
            </a:r>
          </a:p>
          <a:p>
            <a:r>
              <a:rPr lang="en-US" b="1" dirty="0"/>
              <a:t>K-Nearest Neighbors (KNN)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KNN was used to group similar rocket launches based on attributes like payload mass and launch site, allowing me to predict success based on “neighboring” launches.</a:t>
            </a:r>
          </a:p>
          <a:p>
            <a:r>
              <a:rPr lang="en-US" b="1" dirty="0"/>
              <a:t>Support Vector Machines (SVM)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SVM was effective for finding the best boundary to classify successful vs. failed launches, especially when the data was not linearly separable.</a:t>
            </a:r>
          </a:p>
          <a:p>
            <a:r>
              <a:rPr lang="en-US" b="1" dirty="0" err="1"/>
              <a:t>GridSearchCV</a:t>
            </a:r>
            <a:r>
              <a:rPr lang="en-US" b="1" dirty="0"/>
              <a:t> &amp; Cross-Validation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b="1" dirty="0" err="1"/>
              <a:t>GridSearchCV</a:t>
            </a:r>
            <a:r>
              <a:rPr lang="en-US" dirty="0"/>
              <a:t> to find the best hyperparameters for each model, improving model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Cross-validation (cv=10) ensured that our models were robust and did not overfit the training data.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Emphasize that </a:t>
            </a:r>
            <a:r>
              <a:rPr lang="en-US" b="1" dirty="0" err="1"/>
              <a:t>GridSearchCV</a:t>
            </a:r>
            <a:r>
              <a:rPr lang="en-US" dirty="0"/>
              <a:t> was vital in selecting the best model parameters to optimize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Discuss trade-offs</a:t>
            </a:r>
            <a:r>
              <a:rPr lang="en-US" dirty="0"/>
              <a:t> between the models: for instance, while decision trees provide interpretability, SVM often provides more accuracy for complex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Highlight that multiple models</a:t>
            </a:r>
            <a:r>
              <a:rPr lang="en-US" dirty="0"/>
              <a:t> were explored to ensure that the final prediction is as accurate and robust as 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60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Logistic regression helped us understand the probability of a successful first-stage landing based on multiple input factors. It’s straightforward but effective for binary classification tasks like ours (success/failure).</a:t>
            </a:r>
          </a:p>
          <a:p>
            <a:r>
              <a:rPr lang="en-US" b="1" dirty="0"/>
              <a:t>Decision Trees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model helped me visualize decision paths and identify the most influential factors in determining landing success. It’s interpretable and allows us to understand why certain launches succeed or fail.</a:t>
            </a:r>
          </a:p>
          <a:p>
            <a:r>
              <a:rPr lang="en-US" b="1" dirty="0"/>
              <a:t>K-Nearest Neighbors (KNN)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KNN was used to group similar rocket launches based on attributes like payload mass and launch site, allowing me to predict success based on “neighboring” launches.</a:t>
            </a:r>
          </a:p>
          <a:p>
            <a:r>
              <a:rPr lang="en-US" b="1" dirty="0"/>
              <a:t>Support Vector Machines (SVM)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SVM was effective for finding the best boundary to classify successful vs. failed launches, especially when the data was not linearly separable.</a:t>
            </a:r>
          </a:p>
          <a:p>
            <a:r>
              <a:rPr lang="en-US" b="1" dirty="0" err="1"/>
              <a:t>GridSearchCV</a:t>
            </a:r>
            <a:r>
              <a:rPr lang="en-US" b="1" dirty="0"/>
              <a:t> &amp; Cross-Validation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b="1" dirty="0" err="1"/>
              <a:t>GridSearchCV</a:t>
            </a:r>
            <a:r>
              <a:rPr lang="en-US" dirty="0"/>
              <a:t> to find the best hyperparameters for each model, improving model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Cross-validation (cv=10) ensured that our models were robust and did not overfit the training data.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Emphasize that </a:t>
            </a:r>
            <a:r>
              <a:rPr lang="en-US" b="1" dirty="0" err="1"/>
              <a:t>GridSearchCV</a:t>
            </a:r>
            <a:r>
              <a:rPr lang="en-US" dirty="0"/>
              <a:t> was vital in selecting the best model parameters to optimize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Discuss trade-offs</a:t>
            </a:r>
            <a:r>
              <a:rPr lang="en-US" dirty="0"/>
              <a:t> between the models: for instance, while decision trees provide interpretability, SVM often provides more accuracy for complex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Highlight that multiple models</a:t>
            </a:r>
            <a:r>
              <a:rPr lang="en-US" dirty="0"/>
              <a:t> were explored to ensure that the final prediction is as accurate and robust as 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94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Logistic regression helped us understand the probability of a successful first-stage landing based on multiple input factors. It’s straightforward but effective for binary classification tasks like ours (success/failure).</a:t>
            </a:r>
          </a:p>
          <a:p>
            <a:r>
              <a:rPr lang="en-US" b="1" dirty="0"/>
              <a:t>Decision Trees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model helped me visualize decision paths and identify the most influential factors in determining landing success. It’s interpretable and allows us to understand why certain launches succeed or fail.</a:t>
            </a:r>
          </a:p>
          <a:p>
            <a:r>
              <a:rPr lang="en-US" b="1" dirty="0"/>
              <a:t>K-Nearest Neighbors (KNN)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KNN was used to group similar rocket launches based on attributes like payload mass and launch site, allowing me to predict success based on “neighboring” launches.</a:t>
            </a:r>
          </a:p>
          <a:p>
            <a:r>
              <a:rPr lang="en-US" b="1" dirty="0"/>
              <a:t>Support Vector Machines (SVM)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SVM was effective for finding the best boundary to classify successful vs. failed launches, especially when the data was not linearly separable.</a:t>
            </a:r>
          </a:p>
          <a:p>
            <a:r>
              <a:rPr lang="en-US" b="1" dirty="0" err="1"/>
              <a:t>GridSearchCV</a:t>
            </a:r>
            <a:r>
              <a:rPr lang="en-US" b="1" dirty="0"/>
              <a:t> &amp; Cross-Validation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b="1" dirty="0" err="1"/>
              <a:t>GridSearchCV</a:t>
            </a:r>
            <a:r>
              <a:rPr lang="en-US" dirty="0"/>
              <a:t> to find the best hyperparameters for each model, improving model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Cross-validation (cv=10) ensured that our models were robust and did not overfit the training data.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Emphasize that </a:t>
            </a:r>
            <a:r>
              <a:rPr lang="en-US" b="1" dirty="0" err="1"/>
              <a:t>GridSearchCV</a:t>
            </a:r>
            <a:r>
              <a:rPr lang="en-US" dirty="0"/>
              <a:t> was vital in selecting the best model parameters to optimize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Discuss trade-offs</a:t>
            </a:r>
            <a:r>
              <a:rPr lang="en-US" dirty="0"/>
              <a:t> between the models: for instance, while decision trees provide interpretability, SVM often provides more accuracy for complex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Highlight that multiple models</a:t>
            </a:r>
            <a:r>
              <a:rPr lang="en-US" dirty="0"/>
              <a:t> were explored to ensure that the final prediction is as accurate and robust as 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04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Logistic regression helped us understand the probability of a successful first-stage landing based on multiple input factors. It’s straightforward but effective for binary classification tasks like ours (success/failure).</a:t>
            </a:r>
          </a:p>
          <a:p>
            <a:r>
              <a:rPr lang="en-US" b="1" dirty="0"/>
              <a:t>Decision Trees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model helped me visualize decision paths and identify the most influential factors in determining landing success. It’s interpretable and allows us to understand why certain launches succeed or fail.</a:t>
            </a:r>
          </a:p>
          <a:p>
            <a:r>
              <a:rPr lang="en-US" b="1" dirty="0"/>
              <a:t>K-Nearest Neighbors (KNN)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KNN was used to group similar rocket launches based on attributes like payload mass and launch site, allowing me to predict success based on “neighboring” launches.</a:t>
            </a:r>
          </a:p>
          <a:p>
            <a:r>
              <a:rPr lang="en-US" b="1" dirty="0"/>
              <a:t>Support Vector Machines (SVM)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SVM was effective for finding the best boundary to classify successful vs. failed launches, especially when the data was not linearly separable.</a:t>
            </a:r>
          </a:p>
          <a:p>
            <a:r>
              <a:rPr lang="en-US" b="1" dirty="0" err="1"/>
              <a:t>GridSearchCV</a:t>
            </a:r>
            <a:r>
              <a:rPr lang="en-US" b="1" dirty="0"/>
              <a:t> &amp; Cross-Validation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b="1" dirty="0" err="1"/>
              <a:t>GridSearchCV</a:t>
            </a:r>
            <a:r>
              <a:rPr lang="en-US" dirty="0"/>
              <a:t> to find the best hyperparameters for each model, improving model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Cross-validation (cv=10) ensured that our models were robust and did not overfit the training data.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Emphasize that </a:t>
            </a:r>
            <a:r>
              <a:rPr lang="en-US" b="1" dirty="0" err="1"/>
              <a:t>GridSearchCV</a:t>
            </a:r>
            <a:r>
              <a:rPr lang="en-US" dirty="0"/>
              <a:t> was vital in selecting the best model parameters to optimize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Discuss trade-offs</a:t>
            </a:r>
            <a:r>
              <a:rPr lang="en-US" dirty="0"/>
              <a:t> between the models: for instance, while decision trees provide interpretability, SVM often provides more accuracy for complex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Highlight that multiple models</a:t>
            </a:r>
            <a:r>
              <a:rPr lang="en-US" dirty="0"/>
              <a:t> were explored to ensure that the final prediction is as accurate and robust as 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78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Logistic regression helped us understand the probability of a successful first-stage landing based on multiple input factors. It’s straightforward but effective for binary classification tasks like ours (success/failure).</a:t>
            </a:r>
          </a:p>
          <a:p>
            <a:r>
              <a:rPr lang="en-US" b="1" dirty="0"/>
              <a:t>Decision Trees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model helped me visualize decision paths and identify the most influential factors in determining landing success. It’s interpretable and allows us to understand why certain launches succeed or fail.</a:t>
            </a:r>
          </a:p>
          <a:p>
            <a:r>
              <a:rPr lang="en-US" b="1" dirty="0"/>
              <a:t>K-Nearest Neighbors (KNN)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KNN was used to group similar rocket launches based on attributes like payload mass and launch site, allowing me to predict success based on “neighboring” launches.</a:t>
            </a:r>
          </a:p>
          <a:p>
            <a:r>
              <a:rPr lang="en-US" b="1" dirty="0"/>
              <a:t>Support Vector Machines (SVM)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SVM was effective for finding the best boundary to classify successful vs. failed launches, especially when the data was not linearly separable.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Confusion Matrix</a:t>
            </a:r>
            <a:r>
              <a:rPr lang="en-US" dirty="0"/>
              <a:t> for the best-performing model (from SpaceX_Machine_Learning_Prediction_Part_5.jupyterlite.ipynb).</a:t>
            </a:r>
            <a:r>
              <a:rPr lang="en-US" b="1" dirty="0"/>
              <a:t>Table</a:t>
            </a:r>
            <a:r>
              <a:rPr lang="en-US" dirty="0"/>
              <a:t> comparing Accuracy, Precision, Recall, F1 for Logistic Regression, Decision Trees, KNN, and SVM.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23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Discussion Slide </a:t>
            </a:r>
            <a:r>
              <a:rPr lang="en-US" dirty="0"/>
              <a:t>Model Performance &amp; Key Insights</a:t>
            </a:r>
            <a:endParaRPr lang="en-US" b="1" dirty="0"/>
          </a:p>
          <a:p>
            <a:r>
              <a:rPr lang="en-US" b="1" dirty="0"/>
              <a:t>Model Performance &amp; Key Insights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Performance of models (Logistic Regression, Decision Trees, KNN, SVM) in predicting first-stage landing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 the best-performing models based on accuracy and confusion matrices.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why certain models performed better (e.g., hyperparameter tuning or dataset characteristics).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Link these findings to cost-saving strategies and how predicting success impacts Space Y’s ability to reuse rockets efficiently.</a:t>
            </a:r>
          </a:p>
          <a:p>
            <a:r>
              <a:rPr lang="en-US" b="1" dirty="0"/>
              <a:t>Challenges Encountered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collection and cleaning challenges (e.g., handling missing data, web scraping issues).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Challenges in model training (e.g., difficulty in tuning hyperparameters, balancing the dataset).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Steps taken to overcome these obstacles (e.g., data wrangling techniques, model adjustments).</a:t>
            </a:r>
          </a:p>
          <a:p>
            <a:r>
              <a:rPr lang="en-US" b="1" dirty="0"/>
              <a:t>Future Considerations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Discuss potential for future enhancements, such as using more advanced models (e.g., neural networks).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additional features or data sources to further improve prediction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 developing more sophisticated pricing models based on the success of future launches.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 charts comparing the performance of the models (e.g., a bar chart or a table showing accuracy scores for Logistic Regression, Decision Trees, KNN, SVM).A confusion matrix visual for the best-performing model can be helpful.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0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Background Information on SpaceX and the Competition</a:t>
            </a:r>
          </a:p>
          <a:p>
            <a:r>
              <a:rPr lang="en-US" dirty="0"/>
              <a:t>SpaceX, founded by Elon Musk, has revolutionized the space industry with groundbreaking achievements such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Launching spacecraft to the International Space Station.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Developing </a:t>
            </a:r>
            <a:r>
              <a:rPr lang="en-US" b="1" dirty="0" err="1"/>
              <a:t>Starlink</a:t>
            </a:r>
            <a:r>
              <a:rPr lang="en-US" dirty="0"/>
              <a:t>, a satellite internet service providing global connectivity.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Conducting manned missions into space.</a:t>
            </a:r>
          </a:p>
          <a:p>
            <a:r>
              <a:rPr lang="en-US" dirty="0"/>
              <a:t>What sets SpaceX apart is its ability to make space travel more affordable. A significant factor contributing to SpaceX’s cost-effectiveness is the </a:t>
            </a:r>
            <a:r>
              <a:rPr lang="en-US" b="1" dirty="0"/>
              <a:t>reuse of its first-stage rockets</a:t>
            </a:r>
            <a:r>
              <a:rPr lang="en-US" dirty="0"/>
              <a:t>. SpaceX’s </a:t>
            </a:r>
            <a:r>
              <a:rPr lang="en-US" b="1" dirty="0"/>
              <a:t>Falcon 9</a:t>
            </a:r>
            <a:r>
              <a:rPr lang="en-US" dirty="0"/>
              <a:t> launches, for example, cost $62 million, which is substantially lower than competitors like Blue Origin, Rocket Lab, and Virgin Galactic, whose launches can cost up to $165 million per mission. Recovering and reusing the rocket's first stage plays a crucial role in these savings.</a:t>
            </a:r>
          </a:p>
          <a:p>
            <a:r>
              <a:rPr lang="en-US" b="1" dirty="0"/>
              <a:t>The Competition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Virgin Galactic</a:t>
            </a:r>
            <a:r>
              <a:rPr lang="en-US" dirty="0"/>
              <a:t> focuses on providing suborbital spaceflights to make space tourism accessible to civilians.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Rocket Lab</a:t>
            </a:r>
            <a:r>
              <a:rPr lang="en-US" dirty="0"/>
              <a:t> is a leading provider of small satellite launch services, specializing in delivering small payloads to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Blue Origin</a:t>
            </a:r>
            <a:r>
              <a:rPr lang="en-US" dirty="0"/>
              <a:t>, founded by Jeff Bezos, builds reusable rockets, both sub-orbital and orbital, focusing on sustainability and long-term space exploration.</a:t>
            </a:r>
          </a:p>
          <a:p>
            <a:r>
              <a:rPr lang="en-US" b="1" dirty="0"/>
              <a:t>The Significance of Predicting First-Stage Landing Success</a:t>
            </a:r>
          </a:p>
          <a:p>
            <a:r>
              <a:rPr lang="en-US" dirty="0"/>
              <a:t>One key component in making space travel more affordable is predicting whether the first stage of a rocket can successfully land. This insight can help reduce the cost of each launch by determining whether the first stage can be recovered and reused. A failed landing means the stage is lost, leading to higher costs for future launches.</a:t>
            </a:r>
          </a:p>
          <a:p>
            <a:r>
              <a:rPr lang="en-US" b="1" dirty="0"/>
              <a:t>Your Role at </a:t>
            </a:r>
            <a:r>
              <a:rPr lang="en-US" b="1" dirty="0" err="1"/>
              <a:t>SpaceY</a:t>
            </a:r>
            <a:endParaRPr lang="en-US" b="1" dirty="0"/>
          </a:p>
          <a:p>
            <a:r>
              <a:rPr lang="en-US" dirty="0"/>
              <a:t>In this project, I am a </a:t>
            </a:r>
            <a:r>
              <a:rPr lang="en-US" b="1" dirty="0"/>
              <a:t>data scientist at Space Y</a:t>
            </a:r>
            <a:r>
              <a:rPr lang="en-US" dirty="0"/>
              <a:t>, a new rocket company aspiring to compete with SpaceX, founded by </a:t>
            </a:r>
            <a:r>
              <a:rPr lang="en-US" b="1" dirty="0"/>
              <a:t>Billionaire industrialist </a:t>
            </a:r>
            <a:r>
              <a:rPr lang="en-US" b="1" dirty="0" err="1"/>
              <a:t>Allon</a:t>
            </a:r>
            <a:r>
              <a:rPr lang="en-US" b="1" dirty="0"/>
              <a:t> Musk</a:t>
            </a:r>
            <a:r>
              <a:rPr lang="en-US" dirty="0"/>
              <a:t>. Space Y seeks to challenge SpaceX’s dominance by creating cost-efficient launches. I aim to use </a:t>
            </a:r>
            <a:r>
              <a:rPr lang="en-US" b="1" dirty="0"/>
              <a:t>data science techniques to predict the success of SpaceX’s Falcon 9 first-stage landings</a:t>
            </a:r>
            <a:r>
              <a:rPr lang="en-US" dirty="0"/>
              <a:t>. This analysis will help </a:t>
            </a:r>
            <a:r>
              <a:rPr lang="en-US" dirty="0" err="1"/>
              <a:t>SpaceY</a:t>
            </a:r>
            <a:r>
              <a:rPr lang="en-US" dirty="0"/>
              <a:t> determine the likelihood of recovering the first stage, which is crucial for </a:t>
            </a:r>
            <a:r>
              <a:rPr lang="en-US" b="1" dirty="0"/>
              <a:t>pricing and cost-saving strategies</a:t>
            </a:r>
            <a:r>
              <a:rPr lang="en-US" dirty="0"/>
              <a:t>.</a:t>
            </a:r>
          </a:p>
          <a:p>
            <a:r>
              <a:rPr lang="en-US" dirty="0"/>
              <a:t>Understanding when the first stage will land successfully will allow </a:t>
            </a:r>
            <a:r>
              <a:rPr lang="en-US" dirty="0" err="1"/>
              <a:t>SpaceY</a:t>
            </a:r>
            <a:r>
              <a:rPr lang="en-US" dirty="0"/>
              <a:t> to </a:t>
            </a:r>
            <a:r>
              <a:rPr lang="en-US" b="1" dirty="0"/>
              <a:t>price launches more competitively</a:t>
            </a:r>
            <a:r>
              <a:rPr lang="en-US" dirty="0"/>
              <a:t>, optimize recovery strategies, and ultimately </a:t>
            </a:r>
            <a:r>
              <a:rPr lang="en-US" b="1" dirty="0"/>
              <a:t>reduce the cost of space missions</a:t>
            </a:r>
            <a:r>
              <a:rPr lang="en-US" dirty="0"/>
              <a:t>.</a:t>
            </a:r>
          </a:p>
          <a:p>
            <a:r>
              <a:rPr lang="en-US" dirty="0"/>
              <a:t>This project involves gathering data on past launches, exploring trends, and applying machine learning models to predict the likelihood of success, which could significantly impact our </a:t>
            </a:r>
            <a:r>
              <a:rPr lang="en-US" b="1" dirty="0"/>
              <a:t>competitive edge</a:t>
            </a:r>
            <a:r>
              <a:rPr lang="en-US" dirty="0"/>
              <a:t> in the space industry.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https://www.rocketlabusa.com/launch/reusable-rockets/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0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Discussion Slide </a:t>
            </a:r>
            <a:r>
              <a:rPr lang="en-US" dirty="0"/>
              <a:t>Model Performance &amp; Key Insights</a:t>
            </a:r>
            <a:endParaRPr lang="en-US" b="1" dirty="0"/>
          </a:p>
          <a:p>
            <a:r>
              <a:rPr lang="en-US" b="1" dirty="0"/>
              <a:t>Model Performance &amp; Key Insights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Performance of models (Logistic Regression, Decision Trees, KNN, SVM) in predicting first-stage landing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 the best-performing models based on accuracy and confusion matrices.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why certain models performed better (e.g., hyperparameter tuning or dataset characteristics).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Link these findings to cost-saving strategies and how predicting success impacts Space Y’s ability to reuse rockets efficiently.</a:t>
            </a:r>
          </a:p>
          <a:p>
            <a:r>
              <a:rPr lang="en-US" b="1" dirty="0"/>
              <a:t>Challenges Encountered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collection and cleaning challenges (e.g., handling missing data, web scraping issues).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Challenges in model training (e.g., difficulty in tuning hyperparameters, balancing the dataset).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Steps taken to overcome these obstacles (e.g., data wrangling techniques, model adjustments).</a:t>
            </a:r>
          </a:p>
          <a:p>
            <a:r>
              <a:rPr lang="en-US" b="1" dirty="0"/>
              <a:t>Future Considerations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Discuss potential for future enhancements, such as using more advanced models (e.g., neural networks).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additional features or data sources to further improve prediction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 developing more sophisticated pricing models based on the success of future launches.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 charts comparing the performance of the models (e.g., a bar chart or a table showing accuracy scores for Logistic Regression, Decision Trees, KNN, SVM).A confusion matrix visual for the best-performing model can be helpful.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4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Discussion Slide </a:t>
            </a:r>
            <a:r>
              <a:rPr lang="en-US" dirty="0"/>
              <a:t>Model Performance &amp; Key Insights</a:t>
            </a:r>
            <a:endParaRPr lang="en-US" b="1" dirty="0"/>
          </a:p>
          <a:p>
            <a:r>
              <a:rPr lang="en-US" b="1" dirty="0"/>
              <a:t>Model Performance &amp; Key Insights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Performance of models (Logistic Regression, Decision Trees, KNN, SVM) in predicting first-stage landing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 the best-performing models based on accuracy and confusion matrices.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why certain models performed better (e.g., hyperparameter tuning or dataset characteristics).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Link these findings to cost-saving strategies and how predicting success impacts Space Y’s ability to reuse rockets efficiently.</a:t>
            </a:r>
          </a:p>
          <a:p>
            <a:r>
              <a:rPr lang="en-US" b="1" dirty="0"/>
              <a:t>Challenges Encountered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collection and cleaning challenges (e.g., handling missing data, web scraping issues).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Challenges in model training (e.g., difficulty in tuning hyperparameters, balancing the dataset).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Steps taken to overcome these obstacles (e.g., data wrangling techniques, model adjustments).</a:t>
            </a:r>
          </a:p>
          <a:p>
            <a:r>
              <a:rPr lang="en-US" b="1" dirty="0"/>
              <a:t>Future Considerations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Discuss potential for future enhancements, such as using more advanced models (e.g., neural networks).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additional features or data sources to further improve prediction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 developing more sophisticated pricing models based on the success of future launches.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 charts comparing the performance of the models (e.g., a bar chart or a table showing accuracy scores for Logistic Regression, Decision Trees, KNN, SVM).A confusion matrix visual for the best-performing model can be helpful.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62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Discussion Slide </a:t>
            </a:r>
            <a:r>
              <a:rPr lang="en-US" dirty="0"/>
              <a:t>Model Performance &amp; Key Insights</a:t>
            </a:r>
            <a:endParaRPr lang="en-US" b="1" dirty="0"/>
          </a:p>
          <a:p>
            <a:r>
              <a:rPr lang="en-US" b="1" dirty="0"/>
              <a:t>Model Performance &amp; Key Insights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Performance of models (Logistic Regression, Decision Trees, KNN, SVM) in predicting first-stage landing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 the best-performing models based on accuracy and confusion matrices.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why certain models performed better (e.g., hyperparameter tuning or dataset characteristics).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Link these findings to cost-saving strategies and how predicting success impacts Space Y’s ability to reuse rockets efficiently.</a:t>
            </a:r>
          </a:p>
          <a:p>
            <a:r>
              <a:rPr lang="en-US" b="1" dirty="0"/>
              <a:t>Challenges Encountered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collection and cleaning challenges (e.g., handling missing data, web scraping issues).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Challenges in model training (e.g., difficulty in tuning hyperparameters, balancing the dataset).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Steps taken to overcome these obstacles (e.g., data wrangling techniques, model adjustments).</a:t>
            </a:r>
          </a:p>
          <a:p>
            <a:r>
              <a:rPr lang="en-US" b="1" dirty="0"/>
              <a:t>Future Considerations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Discuss potential for future enhancements, such as using more advanced models (e.g., neural networks).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additional features or data sources to further improve prediction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 developing more sophisticated pricing models based on the success of future launches.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 charts comparing the performance of the models (e.g., a bar chart or a table showing accuracy scores for Logistic Regression, Decision Trees, KNN, SVM).A confusion matrix visual for the best-performing model can be helpful.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08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08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of the </a:t>
            </a:r>
            <a:r>
              <a:rPr lang="en-US" b="1" dirty="0"/>
              <a:t>Folium Map</a:t>
            </a:r>
            <a:r>
              <a:rPr lang="en-US" dirty="0"/>
              <a:t> with markers showing success/failure by location (from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dataviz.ipynb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77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C5D3E-ADB3-2AA3-6C74-E46CE968B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45713-A4B5-D374-E7C0-5207A3EDB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B159A-EF7A-F1CE-C501-FD71B0503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of the </a:t>
            </a:r>
            <a:r>
              <a:rPr lang="en-US" b="1" dirty="0"/>
              <a:t>Folium Map</a:t>
            </a:r>
            <a:r>
              <a:rPr lang="en-US" dirty="0"/>
              <a:t> with markers showing success/failure by location (from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dataviz.ipynb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7072F-BE39-3EC7-8DFE-B27547504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5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84C89-A74E-7FDD-2E09-81ABCB8B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6E7A8-F953-903F-A7D4-97E61EF39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4623C-7026-3E7F-82CE-9E01E4BBD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of the </a:t>
            </a:r>
            <a:r>
              <a:rPr lang="en-US" b="1" dirty="0"/>
              <a:t>Folium Map</a:t>
            </a:r>
            <a:r>
              <a:rPr lang="en-US" dirty="0"/>
              <a:t> with markers showing success/failure by location (from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dataviz.ipynb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21027-379D-F51E-54EE-D82EC2052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19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55D01-0DF5-7093-13DE-97112C7DC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7ABF8-6E59-9E8D-CCDE-96F935A8E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8AB90-5D7C-59FA-575B-D42ADC879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of the </a:t>
            </a:r>
            <a:r>
              <a:rPr lang="en-US" b="1" dirty="0"/>
              <a:t>Folium Map</a:t>
            </a:r>
            <a:r>
              <a:rPr lang="en-US" dirty="0"/>
              <a:t> with markers showing success/failure by location (from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dataviz.ipynb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6D8D-61F8-2CF2-2113-654CD24AB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4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1110-2BB8-C137-BDD2-862D7D8DD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E2B67-566D-DD69-E767-49A3D58A2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2C3D3-8D05-C215-4BEB-96AAA655E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of the </a:t>
            </a:r>
            <a:r>
              <a:rPr lang="en-US" b="1" dirty="0"/>
              <a:t>Folium Map</a:t>
            </a:r>
            <a:r>
              <a:rPr lang="en-US" dirty="0"/>
              <a:t> with markers showing success/failure by location (from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dataviz.ipynb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F8985-E98D-611B-E0E2-81B7AB529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57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Overall Findings &amp; Business Implications:</a:t>
            </a:r>
          </a:p>
          <a:p>
            <a:r>
              <a:rPr lang="en-US" dirty="0"/>
              <a:t>"By accurately predicting first-stage landings, Space Y could save millions per launch, bringing down costs below competitors like Rocket Lab and Blue Origin.“</a:t>
            </a:r>
          </a:p>
          <a:p>
            <a:r>
              <a:rPr lang="en-US" dirty="0"/>
              <a:t>"This model's predictions directly impact Space Y's pricing strategies, allowing us to undercut market prices."</a:t>
            </a:r>
            <a:endParaRPr lang="en-US" b="1" dirty="0"/>
          </a:p>
          <a:p>
            <a:r>
              <a:rPr lang="en-US" b="1" dirty="0"/>
              <a:t>Impact on Space Y’s Business Strategy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Accurate landing predictions can directly impact Space Y's ability to cut costs by reusing first stages.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Discuss how Space Y can leverage this analysis to create competitive pricing strategies, similar to SpaceX’s affordable launches.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Potential for Space Y to compete with Blue Origin, Rocket Lab, and Virgin Galactic by optimizing reusability and reducing launch costs.</a:t>
            </a:r>
          </a:p>
          <a:p>
            <a:r>
              <a:rPr lang="en-US" b="1" dirty="0"/>
              <a:t>Optimizing Rocket Launches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the machine learning models to predict successful landings enables Space Y to optimize the reuse of rockets, potentially reducing launch costs by millions.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Accurate predictions allow Space Y to better plan for payload and mission-specific requirements, giving them a competitive edge.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2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Diagram of a rocket launch, with an emphasis on the first stage (e.g., a simple labeled rocket showing the first stage's cost and significance).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11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DISCUSSION AND KEY INSIGHTS [Left Side - Model Performance Box] 📊 Model Performance Highlights • Decision Tree Accuracy: 88.89% • 5.56% improvement over other models • Strong prediction reliability [Center - Key Success Factors Diagram] 🎯 Critical Success Factors [Launch Site] ↓ [Payload Mass Range] ↓ [Orbit Type] [Right Side - Implementation Box] 📈 Success Indicators • Consistent model performance • Balanced prediction capabilities • Minimal false positives [Bottom - Key Metrics Bar] • Training Accuracy: 88.93% • Test Accuracy: 88.89% • True Positives: 12 • False Positives: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28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08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b="1" dirty="0"/>
              <a:t>Bar Charts</a:t>
            </a:r>
            <a:r>
              <a:rPr lang="en-US" dirty="0"/>
              <a:t> or </a:t>
            </a:r>
            <a:r>
              <a:rPr lang="en-US" b="1" dirty="0"/>
              <a:t>SQL Results</a:t>
            </a:r>
            <a:r>
              <a:rPr lang="en-US" dirty="0"/>
              <a:t> from 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eda</a:t>
            </a:r>
            <a:r>
              <a:rPr lang="en-US" dirty="0"/>
              <a:t>-</a:t>
            </a:r>
            <a:r>
              <a:rPr lang="en-US" dirty="0" err="1"/>
              <a:t>sql-coursera_sqllite.ipynb</a:t>
            </a:r>
            <a:r>
              <a:rPr lang="en-US" dirty="0"/>
              <a:t>.</a:t>
            </a:r>
          </a:p>
          <a:p>
            <a:r>
              <a:rPr lang="en-US" dirty="0"/>
              <a:t>Extra </a:t>
            </a:r>
            <a:r>
              <a:rPr lang="en-US" b="1" dirty="0"/>
              <a:t>Model Hyperparameter Tuning Results</a:t>
            </a:r>
            <a:r>
              <a:rPr lang="en-US" dirty="0"/>
              <a:t> or </a:t>
            </a:r>
            <a:r>
              <a:rPr lang="en-US" b="1" dirty="0"/>
              <a:t>Confusion Matrices</a:t>
            </a:r>
            <a:r>
              <a:rPr lang="en-US" dirty="0"/>
              <a:t> that support your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5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infographic or simple diagram showing the workflow from data collection to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https://www.rocketlabusa.com/launch/reusable-rockets/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62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SpaceX API</a:t>
            </a:r>
            <a:r>
              <a:rPr lang="en-US" dirty="0"/>
              <a:t>: SpaceX provides open APIs that allowed us to gather real-time data, which was key to getting up-to-date mission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Web Scraping</a:t>
            </a:r>
            <a:r>
              <a:rPr lang="en-US" dirty="0"/>
              <a:t>: I used Python's </a:t>
            </a:r>
            <a:r>
              <a:rPr lang="en-US" dirty="0" err="1"/>
              <a:t>BeautifulSoup</a:t>
            </a:r>
            <a:r>
              <a:rPr lang="en-US" dirty="0"/>
              <a:t> to scrape historical mission data from reliable sources (like Wikipedia).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CSV Files</a:t>
            </a:r>
            <a:r>
              <a:rPr lang="en-US" dirty="0"/>
              <a:t>: Pre-processed datasets like dataset_part_2.csv and dataset_part_3.csv gave us structured data to kickstart the project. These datasets included information on rocket launches, payload mass, and success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9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SpaceX API</a:t>
            </a:r>
            <a:r>
              <a:rPr lang="en-US" dirty="0"/>
              <a:t>: SpaceX provides open APIs that allowed us to gather real-time data, which was key to getting up-to-date mission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Web Scraping</a:t>
            </a:r>
            <a:r>
              <a:rPr lang="en-US" dirty="0"/>
              <a:t>: I used Python's </a:t>
            </a:r>
            <a:r>
              <a:rPr lang="en-US" dirty="0" err="1"/>
              <a:t>BeautifulSoup</a:t>
            </a:r>
            <a:r>
              <a:rPr lang="en-US" dirty="0"/>
              <a:t> to scrape historical mission data from reliable sources (like Wikipedia).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CSV Files</a:t>
            </a:r>
            <a:r>
              <a:rPr lang="en-US" dirty="0"/>
              <a:t>: Pre-processed datasets like dataset_part_2.csv and dataset_part_3.csv gave us structured data to kickstart the project. These datasets included information on rocket launches, payload mass, and success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80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SpaceX API</a:t>
            </a:r>
            <a:r>
              <a:rPr lang="en-US" dirty="0"/>
              <a:t>: SpaceX provides open APIs that allowed us to gather real-time data, which was key to getting up-to-date mission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Web Scraping</a:t>
            </a:r>
            <a:r>
              <a:rPr lang="en-US" dirty="0"/>
              <a:t>: I used Python's </a:t>
            </a:r>
            <a:r>
              <a:rPr lang="en-US" dirty="0" err="1"/>
              <a:t>BeautifulSoup</a:t>
            </a:r>
            <a:r>
              <a:rPr lang="en-US" dirty="0"/>
              <a:t> to scrape historical mission data from reliable sources (like Wikipedia).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CSV Files</a:t>
            </a:r>
            <a:r>
              <a:rPr lang="en-US" dirty="0"/>
              <a:t>: Pre-processed datasets like dataset_part_2.csv and dataset_part_3.csv gave us structured data to kickstart the project. These datasets included information on rocket launches, payload mass, and success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3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0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0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B399E19-7BE2-4A33-B1B2-D0DD3B7C4BF0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6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B7D8-5668-4080-9D0D-169EC562A6E2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3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BBDF61-29C7-4A7A-86B0-B39E6C9CCAA4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18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32FDD9-0335-4D85-A502-CDBE2B195E78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612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B48600-781D-4784-BB91-7994B2AAB971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78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948F-0120-4FED-9049-D9239AE3271F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408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D2BA-7F1F-46A8-ACE2-785527D2887E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94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FBE9-FCF7-41EE-BDB7-C7C44D06BA47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93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8FC9E1-6758-4C92-9A57-B4ADF46CD0F0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9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DFFD-A3EF-41B8-A22C-FFF002AD8C38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39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B060F4-C4FE-439D-8D01-25E38C1115CC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0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283F-F357-41E3-B763-5302BC04F31E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4906D0-6D7D-79A5-2449-5A6F648CA836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957677-885F-DE61-0891-5298605A3113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1035B2-D15B-747D-BDE8-04519C85427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FB5D5B-2E4C-7B15-7EC9-50B13AEAB3E5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624EF06-6E44-BB81-D09B-F103DD26A90E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F8EB45-975E-6529-B7BF-B91CF666FF58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CA87B2-D05D-794A-9FC9-93E91895E71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E377F31-67C5-136C-1FD4-6240970E5725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07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0251-CA84-446F-887B-A39F5F06A5E0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9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411F-56F8-4F24-AE35-C23677C17368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97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3A13-D53E-4BCD-A218-F84EB0F9D7F1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9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07F0C-E90A-47E8-B6E5-FC4401CEB7E6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6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73C1-DD13-4AC1-9FA8-B36287E97C77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305A4-5D8C-458A-9410-8451AA0264C4}" type="datetime1">
              <a:rPr lang="en-US" smtClean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BF8AC-FC29-51C7-9174-9FAA9CE29B0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804C-5912-FE9A-49C9-BCD5D4AB65B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AE100-0AD9-DF4C-2FD5-1D0589A7981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57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0.png"/><Relationship Id="rId26" Type="http://schemas.openxmlformats.org/officeDocument/2006/relationships/customXml" Target="../ink/ink22.xml"/><Relationship Id="rId3" Type="http://schemas.openxmlformats.org/officeDocument/2006/relationships/customXml" Target="../ink/ink9.xml"/><Relationship Id="rId21" Type="http://schemas.openxmlformats.org/officeDocument/2006/relationships/image" Target="../media/image40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37" Type="http://schemas.openxmlformats.org/officeDocument/2006/relationships/image" Target="../media/image6.png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0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19" Type="http://schemas.openxmlformats.org/officeDocument/2006/relationships/image" Target="../media/image7.jpg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461" y="816336"/>
            <a:ext cx="5784978" cy="210943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Landing Success Prediction: Optimizing Space Y’s Rocket Reusability</a:t>
            </a:r>
            <a:endParaRPr lang="en-US" dirty="0">
              <a:solidFill>
                <a:srgbClr val="0E659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59255"/>
            <a:ext cx="5416928" cy="1617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Brian Robertson</a:t>
            </a:r>
          </a:p>
          <a:p>
            <a:pPr marL="0" indent="0">
              <a:buNone/>
            </a:pPr>
            <a:r>
              <a:rPr lang="en-US" dirty="0"/>
              <a:t>Data Scientist Team Lead at SPACE Y</a:t>
            </a:r>
          </a:p>
          <a:p>
            <a:pPr marL="0" indent="0">
              <a:buNone/>
            </a:pPr>
            <a:r>
              <a:rPr lang="en-US" dirty="0"/>
              <a:t>10/18/2024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208D3-E251-A8E9-384B-C510385C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7F2D16A-1A62-3808-331E-1EB492331402}"/>
              </a:ext>
            </a:extLst>
          </p:cNvPr>
          <p:cNvSpPr txBox="1"/>
          <p:nvPr/>
        </p:nvSpPr>
        <p:spPr>
          <a:xfrm>
            <a:off x="6558939" y="3245149"/>
            <a:ext cx="4794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Data-Driven Approach to Reduce Costs and Enhance Launch Efficiency</a:t>
            </a:r>
          </a:p>
        </p:txBody>
      </p:sp>
      <p:pic>
        <p:nvPicPr>
          <p:cNvPr id="29" name="Picture 28" descr="A space shuttle taking off&#10;&#10;Description automatically generated">
            <a:extLst>
              <a:ext uri="{FF2B5EF4-FFF2-40B4-BE49-F238E27FC236}">
                <a16:creationId xmlns:a16="http://schemas.microsoft.com/office/drawing/2014/main" id="{49B926B1-E97D-3C28-80F7-9101F5F73A3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5859" y="405399"/>
            <a:ext cx="5679501" cy="56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Collection: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F7DAE-65F8-23C9-6CDE-904D1618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A7501C-4CD4-25F7-4CB4-6D8F08313CA1}"/>
              </a:ext>
            </a:extLst>
          </p:cNvPr>
          <p:cNvCxnSpPr>
            <a:cxnSpLocks/>
          </p:cNvCxnSpPr>
          <p:nvPr/>
        </p:nvCxnSpPr>
        <p:spPr>
          <a:xfrm flipH="1">
            <a:off x="11617569" y="4891888"/>
            <a:ext cx="1496733" cy="910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81F3E0-543C-1477-B501-DE3732E0B350}"/>
              </a:ext>
            </a:extLst>
          </p:cNvPr>
          <p:cNvCxnSpPr>
            <a:cxnSpLocks/>
          </p:cNvCxnSpPr>
          <p:nvPr/>
        </p:nvCxnSpPr>
        <p:spPr>
          <a:xfrm>
            <a:off x="12365934" y="5979974"/>
            <a:ext cx="5895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F5C58D-8CFB-04E2-5E25-9730A6557862}"/>
              </a:ext>
            </a:extLst>
          </p:cNvPr>
          <p:cNvCxnSpPr>
            <a:cxnSpLocks/>
          </p:cNvCxnSpPr>
          <p:nvPr/>
        </p:nvCxnSpPr>
        <p:spPr>
          <a:xfrm flipV="1">
            <a:off x="12071167" y="4271636"/>
            <a:ext cx="589535" cy="985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AB8C18C-0224-D61C-C7F2-E485CC21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3" y="1386708"/>
            <a:ext cx="5465516" cy="3870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E7827-6800-05DE-5F4C-B6F1ED5C5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22" y="1461137"/>
            <a:ext cx="3923699" cy="4518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0174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Collection: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AA451-3C1D-9CB7-4FEF-A1292A62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A7501C-4CD4-25F7-4CB4-6D8F08313CA1}"/>
              </a:ext>
            </a:extLst>
          </p:cNvPr>
          <p:cNvCxnSpPr>
            <a:cxnSpLocks/>
          </p:cNvCxnSpPr>
          <p:nvPr/>
        </p:nvCxnSpPr>
        <p:spPr>
          <a:xfrm flipH="1">
            <a:off x="11617569" y="4891888"/>
            <a:ext cx="1496733" cy="910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81F3E0-543C-1477-B501-DE3732E0B350}"/>
              </a:ext>
            </a:extLst>
          </p:cNvPr>
          <p:cNvCxnSpPr>
            <a:cxnSpLocks/>
          </p:cNvCxnSpPr>
          <p:nvPr/>
        </p:nvCxnSpPr>
        <p:spPr>
          <a:xfrm>
            <a:off x="12365934" y="5979974"/>
            <a:ext cx="5895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F5C58D-8CFB-04E2-5E25-9730A6557862}"/>
              </a:ext>
            </a:extLst>
          </p:cNvPr>
          <p:cNvCxnSpPr>
            <a:cxnSpLocks/>
          </p:cNvCxnSpPr>
          <p:nvPr/>
        </p:nvCxnSpPr>
        <p:spPr>
          <a:xfrm flipV="1">
            <a:off x="12071167" y="4271636"/>
            <a:ext cx="589535" cy="985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E62FECB-51B3-0461-A503-D5E4B72E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70" y="1542715"/>
            <a:ext cx="3839298" cy="5155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092635-850E-288F-E1BE-814C1D2CD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806" y="1824975"/>
            <a:ext cx="6205772" cy="3838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133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Collection: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C89E3-E099-EB69-70E8-3B8629F6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A7501C-4CD4-25F7-4CB4-6D8F08313CA1}"/>
              </a:ext>
            </a:extLst>
          </p:cNvPr>
          <p:cNvCxnSpPr>
            <a:cxnSpLocks/>
          </p:cNvCxnSpPr>
          <p:nvPr/>
        </p:nvCxnSpPr>
        <p:spPr>
          <a:xfrm flipH="1">
            <a:off x="11617569" y="4891888"/>
            <a:ext cx="1496733" cy="910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81F3E0-543C-1477-B501-DE3732E0B350}"/>
              </a:ext>
            </a:extLst>
          </p:cNvPr>
          <p:cNvCxnSpPr>
            <a:cxnSpLocks/>
          </p:cNvCxnSpPr>
          <p:nvPr/>
        </p:nvCxnSpPr>
        <p:spPr>
          <a:xfrm>
            <a:off x="12365934" y="5979974"/>
            <a:ext cx="5895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F5C58D-8CFB-04E2-5E25-9730A6557862}"/>
              </a:ext>
            </a:extLst>
          </p:cNvPr>
          <p:cNvCxnSpPr>
            <a:cxnSpLocks/>
          </p:cNvCxnSpPr>
          <p:nvPr/>
        </p:nvCxnSpPr>
        <p:spPr>
          <a:xfrm flipV="1">
            <a:off x="12071167" y="4271636"/>
            <a:ext cx="589535" cy="985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C1F443-B2AF-642A-BC60-5311EEAA8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7" y="1042140"/>
            <a:ext cx="4651183" cy="573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536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Collection: </a:t>
            </a:r>
            <a:r>
              <a:rPr lang="en-US" dirty="0" err="1"/>
              <a:t>Webscrapping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9BABB6-8D7B-6442-E263-68ABC1B8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CF06-82F7-4A36-DBEB-5BF7B3DB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1" y="1559808"/>
            <a:ext cx="6035589" cy="1593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C2B601-E544-B2DF-1A33-A6A355DDC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1" y="4063277"/>
            <a:ext cx="3042124" cy="2642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31F531-1212-1B3E-97E3-99A269501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899" y="4130695"/>
            <a:ext cx="3699898" cy="2507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F40DC-BF0E-CCD4-B122-12EA398B3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332" y="2094614"/>
            <a:ext cx="3766445" cy="4609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A7501C-4CD4-25F7-4CB4-6D8F08313CA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1861303" y="3153053"/>
            <a:ext cx="1496733" cy="910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81F3E0-543C-1477-B501-DE3732E0B35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382365" y="5384550"/>
            <a:ext cx="5895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F5C58D-8CFB-04E2-5E25-9730A655786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7671797" y="4399227"/>
            <a:ext cx="589535" cy="985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61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METHODOLOGY: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7391" y="1702205"/>
            <a:ext cx="5050311" cy="50175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effectLst/>
              </a:rPr>
              <a:t>Missing Value Treatment </a:t>
            </a:r>
          </a:p>
          <a:p>
            <a:r>
              <a:rPr lang="en-US" sz="1600" dirty="0" err="1">
                <a:effectLst/>
              </a:rPr>
              <a:t>PayloadMass</a:t>
            </a:r>
            <a:r>
              <a:rPr lang="en-US" sz="1600" dirty="0">
                <a:effectLst/>
              </a:rPr>
              <a:t>: </a:t>
            </a:r>
          </a:p>
          <a:p>
            <a:pPr lvl="1"/>
            <a:r>
              <a:rPr lang="en-US" sz="1400" dirty="0">
                <a:effectLst/>
              </a:rPr>
              <a:t>Identified </a:t>
            </a:r>
            <a:r>
              <a:rPr lang="en-US" sz="1400" dirty="0" err="1">
                <a:effectLst/>
              </a:rPr>
              <a:t>NaN</a:t>
            </a:r>
            <a:r>
              <a:rPr lang="en-US" sz="1400" dirty="0">
                <a:effectLst/>
              </a:rPr>
              <a:t> values </a:t>
            </a:r>
          </a:p>
          <a:p>
            <a:pPr lvl="1"/>
            <a:r>
              <a:rPr lang="en-US" sz="1400" dirty="0">
                <a:effectLst/>
              </a:rPr>
              <a:t>Applied mean imputation </a:t>
            </a:r>
          </a:p>
          <a:p>
            <a:pPr lvl="1"/>
            <a:r>
              <a:rPr lang="en-US" sz="1400" dirty="0">
                <a:effectLst/>
              </a:rPr>
              <a:t>Validated reasonable range </a:t>
            </a:r>
            <a:endParaRPr lang="en-US" sz="1400" dirty="0">
              <a:solidFill>
                <a:srgbClr val="383A42"/>
              </a:solidFill>
              <a:effectLst/>
            </a:endParaRPr>
          </a:p>
          <a:p>
            <a:r>
              <a:rPr lang="en-US" sz="1600" dirty="0">
                <a:effectLst/>
              </a:rPr>
              <a:t>Categorical Variables: </a:t>
            </a:r>
          </a:p>
          <a:p>
            <a:pPr lvl="1"/>
            <a:r>
              <a:rPr lang="en-US" sz="1400" dirty="0">
                <a:effectLst/>
              </a:rPr>
              <a:t>Orbit type: Mode imputation </a:t>
            </a:r>
          </a:p>
          <a:p>
            <a:pPr lvl="1"/>
            <a:r>
              <a:rPr lang="en-US" sz="1400" dirty="0">
                <a:effectLst/>
              </a:rPr>
              <a:t>Launch site: No missing values </a:t>
            </a:r>
          </a:p>
          <a:p>
            <a:pPr lvl="1"/>
            <a:r>
              <a:rPr lang="en-US" sz="1400" dirty="0">
                <a:effectLst/>
              </a:rPr>
              <a:t>Landing outcome: Binary classification </a:t>
            </a:r>
          </a:p>
          <a:p>
            <a:pPr marL="0" indent="0">
              <a:buNone/>
            </a:pPr>
            <a:r>
              <a:rPr lang="en-US" sz="1600" dirty="0">
                <a:effectLst/>
              </a:rPr>
              <a:t>Feature Engineering </a:t>
            </a:r>
            <a:endParaRPr lang="en-US" sz="1600" dirty="0">
              <a:solidFill>
                <a:srgbClr val="383A42"/>
              </a:solidFill>
              <a:effectLst/>
            </a:endParaRPr>
          </a:p>
          <a:p>
            <a:r>
              <a:rPr lang="en-US" sz="1600" dirty="0">
                <a:effectLst/>
              </a:rPr>
              <a:t>Date Processing: </a:t>
            </a:r>
            <a:endParaRPr lang="en-US" sz="1600" dirty="0">
              <a:solidFill>
                <a:srgbClr val="383A42"/>
              </a:solidFill>
              <a:effectLst/>
            </a:endParaRPr>
          </a:p>
          <a:p>
            <a:pPr lvl="1"/>
            <a:r>
              <a:rPr lang="en-US" sz="1400" dirty="0">
                <a:effectLst/>
              </a:rPr>
              <a:t> Extracted launch year </a:t>
            </a:r>
            <a:endParaRPr lang="en-US" sz="1400" dirty="0">
              <a:solidFill>
                <a:srgbClr val="383A42"/>
              </a:solidFill>
              <a:effectLst/>
            </a:endParaRPr>
          </a:p>
          <a:p>
            <a:pPr lvl="1"/>
            <a:r>
              <a:rPr lang="en-US" sz="1400" dirty="0">
                <a:effectLst/>
              </a:rPr>
              <a:t>Created temporal features </a:t>
            </a:r>
            <a:endParaRPr lang="en-US" sz="1400" dirty="0">
              <a:solidFill>
                <a:srgbClr val="383A42"/>
              </a:solidFill>
              <a:effectLst/>
            </a:endParaRPr>
          </a:p>
          <a:p>
            <a:pPr lvl="1"/>
            <a:r>
              <a:rPr lang="en-US" sz="1400" dirty="0">
                <a:effectLst/>
              </a:rPr>
              <a:t>Analyzed launch frequency </a:t>
            </a:r>
            <a:endParaRPr lang="en-US" sz="1400" dirty="0">
              <a:solidFill>
                <a:srgbClr val="383A42"/>
              </a:solidFill>
              <a:effectLst/>
            </a:endParaRPr>
          </a:p>
          <a:p>
            <a:r>
              <a:rPr lang="en-US" sz="1600" dirty="0">
                <a:effectLst/>
              </a:rPr>
              <a:t>Categorical Encoding: </a:t>
            </a:r>
          </a:p>
          <a:p>
            <a:pPr lvl="1"/>
            <a:r>
              <a:rPr lang="en-US" sz="1400" dirty="0" err="1">
                <a:effectLst/>
              </a:rPr>
              <a:t>OneHotEncoder</a:t>
            </a:r>
            <a:r>
              <a:rPr lang="en-US" sz="1400" dirty="0">
                <a:effectLst/>
              </a:rPr>
              <a:t> for launch sites </a:t>
            </a:r>
          </a:p>
          <a:p>
            <a:pPr lvl="1"/>
            <a:r>
              <a:rPr lang="en-US" sz="1400" dirty="0">
                <a:effectLst/>
              </a:rPr>
              <a:t>Label encoding for orbit types </a:t>
            </a:r>
          </a:p>
          <a:p>
            <a:pPr lvl="1"/>
            <a:r>
              <a:rPr lang="en-US" sz="1400" dirty="0">
                <a:effectLst/>
              </a:rPr>
              <a:t>Binary encoding for landing outcomes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DDE15-5AAE-B2F1-ECFA-C9386CD5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26FE0-B2D8-2C6B-1FC7-970BEB2F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8" y="1702205"/>
            <a:ext cx="2772072" cy="4110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30F2F-CE0C-E34A-9946-3381EA4BC93B}"/>
              </a:ext>
            </a:extLst>
          </p:cNvPr>
          <p:cNvSpPr txBox="1"/>
          <p:nvPr/>
        </p:nvSpPr>
        <p:spPr>
          <a:xfrm>
            <a:off x="8360813" y="1702205"/>
            <a:ext cx="35820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Data Validation Steps </a:t>
            </a:r>
            <a:endParaRPr lang="en-US" sz="1800" dirty="0">
              <a:solidFill>
                <a:srgbClr val="383A42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Range Checks: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Payload mass within specifications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Valid launch dates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Consistent site coordinates </a:t>
            </a:r>
          </a:p>
          <a:p>
            <a:r>
              <a:rPr lang="en-US" sz="1800" dirty="0">
                <a:effectLst/>
              </a:rPr>
              <a:t>Final Dataset 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Features included: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Flight Number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Launch Site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Payload Mass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Orbit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Landing Outcome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317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Wrangling: Missing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CD808-30F7-78E1-90DB-8805CE44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59DFD-0C87-8B18-EB04-77D42201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9" y="2005042"/>
            <a:ext cx="3809672" cy="4781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53F976-66E8-C249-1EB8-5AE46D7D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990" y="2005042"/>
            <a:ext cx="4160020" cy="4781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E08CF-5A3E-42D2-2D36-49274CA65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058" y="2025738"/>
            <a:ext cx="3910077" cy="4760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51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Wrangling: Missing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83B8D-B0F2-D6AB-472C-2041E6E3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DA26A-DCC2-C365-6AF9-954A0852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" y="1145769"/>
            <a:ext cx="6182588" cy="5563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E8B04-BC7E-365B-F18D-32E592F65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513" y="1774506"/>
            <a:ext cx="3143689" cy="4305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7309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Wrangling: </a:t>
            </a:r>
            <a:r>
              <a:rPr lang="en-US" sz="4000" dirty="0"/>
              <a:t>Feature Engineering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049D1-9B51-E54F-E6A8-6DE4374C9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732EF-40E8-2748-9807-C985B7478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77" y="3859317"/>
            <a:ext cx="3300026" cy="282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21BB8C-F69A-324C-690A-C41EB8A7C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141" y="4490204"/>
            <a:ext cx="3767859" cy="2196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54366C-D171-AD19-71D5-36EC277DE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968" y="1292307"/>
            <a:ext cx="2232682" cy="2976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246157-3C9D-985A-EE0B-82E938D09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0" y="1296871"/>
            <a:ext cx="2697632" cy="3054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437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Wrangling: </a:t>
            </a:r>
            <a:r>
              <a:rPr lang="en-US" sz="4000" dirty="0"/>
              <a:t>Feature Engineering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CA0DB-F616-A258-91C7-417C6D7EA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80E9C-41F7-2FE1-5804-58998794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" y="1297057"/>
            <a:ext cx="8601740" cy="2528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62EBA-9A1B-6B41-F0E2-A23471C1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54" y="3825231"/>
            <a:ext cx="10051702" cy="2931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734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Wrangling: </a:t>
            </a:r>
            <a:r>
              <a:rPr lang="en-US" sz="4000" dirty="0"/>
              <a:t>Encoding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116DD-CD23-885D-FBF6-48E5FAF3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A4A4D-189A-4571-F77A-1F4D27A7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1326801"/>
            <a:ext cx="7410893" cy="2322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A5DE5-0270-4660-6CC5-3BD43DCC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22" y="4386712"/>
            <a:ext cx="4267198" cy="2322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B97360-5459-5F17-D8AB-4C073A366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831" y="4080635"/>
            <a:ext cx="2456338" cy="2629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1B3F18-0797-FB2D-AE86-5B45FA6DE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946" y="1326801"/>
            <a:ext cx="3306726" cy="2643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790566-7275-7562-7649-5B553B9C1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630" y="4103108"/>
            <a:ext cx="3165357" cy="2683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269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0A50A-5553-5856-4A12-F95CFF0B6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88" y="764373"/>
            <a:ext cx="10889512" cy="1293028"/>
          </a:xfrm>
        </p:spPr>
        <p:txBody>
          <a:bodyPr/>
          <a:lstStyle/>
          <a:p>
            <a:r>
              <a:rPr lang="en-US" dirty="0"/>
              <a:t>Project Agenda &amp; Key Milestones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E6929-170A-53BC-514C-D6C4341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605DF-F170-1356-A966-495F5A8C241B}"/>
              </a:ext>
            </a:extLst>
          </p:cNvPr>
          <p:cNvSpPr txBox="1"/>
          <p:nvPr/>
        </p:nvSpPr>
        <p:spPr>
          <a:xfrm>
            <a:off x="6247514" y="2038436"/>
            <a:ext cx="60977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Phase 4: Visualization &amp; Results (Weeks 7-8)</a:t>
            </a:r>
          </a:p>
          <a:p>
            <a:r>
              <a:rPr lang="en-US" dirty="0"/>
              <a:t>	‣ Interactive Map Creation</a:t>
            </a:r>
          </a:p>
          <a:p>
            <a:r>
              <a:rPr lang="en-US" dirty="0"/>
              <a:t>	‣ Dashboard Development</a:t>
            </a:r>
          </a:p>
          <a:p>
            <a:r>
              <a:rPr lang="en-US" dirty="0"/>
              <a:t>	‣ Results Analysis</a:t>
            </a:r>
          </a:p>
          <a:p>
            <a:endParaRPr lang="en-US" dirty="0"/>
          </a:p>
          <a:p>
            <a:r>
              <a:rPr lang="en-US" dirty="0"/>
              <a:t>• Phase 5: Business Implementation (Weeks 9-10)</a:t>
            </a:r>
          </a:p>
          <a:p>
            <a:r>
              <a:rPr lang="en-US" dirty="0"/>
              <a:t>	‣ Cost Impact Analysis</a:t>
            </a:r>
          </a:p>
          <a:p>
            <a:r>
              <a:rPr lang="en-US" dirty="0"/>
              <a:t>	‣ Operational Integration</a:t>
            </a:r>
          </a:p>
          <a:p>
            <a:r>
              <a:rPr lang="en-US" dirty="0"/>
              <a:t>	‣ Future Recommendations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A30A8-DEEB-FC8A-8446-0E2061BEF4AB}"/>
              </a:ext>
            </a:extLst>
          </p:cNvPr>
          <p:cNvSpPr txBox="1"/>
          <p:nvPr/>
        </p:nvSpPr>
        <p:spPr>
          <a:xfrm>
            <a:off x="95694" y="1936044"/>
            <a:ext cx="60003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Phase 1: Project Setup &amp; Data Collection (Weeks 1-2)</a:t>
            </a:r>
          </a:p>
          <a:p>
            <a:r>
              <a:rPr lang="en-US" dirty="0"/>
              <a:t>	‣ SpaceX API Integration</a:t>
            </a:r>
          </a:p>
          <a:p>
            <a:r>
              <a:rPr lang="en-US" dirty="0"/>
              <a:t>	‣ Web Scraping Implementation</a:t>
            </a:r>
          </a:p>
          <a:p>
            <a:r>
              <a:rPr lang="en-US" dirty="0"/>
              <a:t>	‣ Data Validation &amp; Initial Processing</a:t>
            </a:r>
          </a:p>
          <a:p>
            <a:pPr marL="0" indent="0">
              <a:buNone/>
            </a:pPr>
            <a:r>
              <a:rPr lang="en-US" dirty="0"/>
              <a:t>• Phase 2: Data Analysis &amp; Preparation (Weeks 3-4)</a:t>
            </a:r>
          </a:p>
          <a:p>
            <a:pPr marL="0" indent="0">
              <a:buNone/>
            </a:pPr>
            <a:r>
              <a:rPr lang="en-US" dirty="0"/>
              <a:t> 	‣ Data Wrangling &amp; Cleaning</a:t>
            </a:r>
          </a:p>
          <a:p>
            <a:pPr marL="0" indent="0">
              <a:buNone/>
            </a:pPr>
            <a:r>
              <a:rPr lang="en-US" dirty="0"/>
              <a:t> 	‣ Feature Engineering</a:t>
            </a:r>
          </a:p>
          <a:p>
            <a:pPr marL="0" indent="0">
              <a:buNone/>
            </a:pPr>
            <a:r>
              <a:rPr lang="en-US" dirty="0"/>
              <a:t>	‣ Exploratory Data Analysis (EDA)</a:t>
            </a:r>
          </a:p>
          <a:p>
            <a:pPr marL="0" indent="0">
              <a:buNone/>
            </a:pPr>
            <a:r>
              <a:rPr lang="en-US" dirty="0"/>
              <a:t>• Phase 3: Model Development (Weeks 5-6)</a:t>
            </a:r>
          </a:p>
          <a:p>
            <a:pPr marL="0" indent="0">
              <a:buNone/>
            </a:pPr>
            <a:r>
              <a:rPr lang="en-US" dirty="0"/>
              <a:t>	‣ Machine Learning Model Implementation</a:t>
            </a:r>
          </a:p>
          <a:p>
            <a:pPr marL="0" indent="0">
              <a:buNone/>
            </a:pPr>
            <a:r>
              <a:rPr lang="en-US" dirty="0"/>
              <a:t>	‣ Model Training &amp; Optimization</a:t>
            </a:r>
          </a:p>
          <a:p>
            <a:pPr marL="0" indent="0">
              <a:buNone/>
            </a:pPr>
            <a:r>
              <a:rPr lang="en-US" dirty="0"/>
              <a:t>	‣ 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3376224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 Part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A5867-AE29-6FC0-26EB-4316CE2D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064E0B-9182-1EBD-4FFC-F6C97052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" y="1702205"/>
            <a:ext cx="5968932" cy="5064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87C6F-99AE-CD93-533F-140F82F8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11" y="2251584"/>
            <a:ext cx="5811061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E113-4E3C-B6A1-B0CC-F887246A4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94D9-E3EA-7F6B-7340-84BFDAAD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 Part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3E7A1-DFC0-C5A1-2529-B6D306A1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51FB2-28C9-C97E-6A05-E04A468D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23" y="1289195"/>
            <a:ext cx="10387953" cy="48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85322" y="1670307"/>
            <a:ext cx="4400924" cy="4517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</a:rPr>
              <a:t>Key Trends Observed: </a:t>
            </a:r>
          </a:p>
          <a:p>
            <a:pPr lvl="1"/>
            <a:r>
              <a:rPr lang="en-US" sz="2400" dirty="0">
                <a:effectLst/>
              </a:rPr>
              <a:t>Launch success rates have improved significantly over the years. </a:t>
            </a:r>
          </a:p>
          <a:p>
            <a:pPr lvl="1"/>
            <a:r>
              <a:rPr lang="en-US" sz="2400" dirty="0">
                <a:effectLst/>
              </a:rPr>
              <a:t>Increased investment in technology correlates with higher success rates. </a:t>
            </a:r>
          </a:p>
          <a:p>
            <a:pPr lvl="1"/>
            <a:r>
              <a:rPr lang="en-US" sz="2400" dirty="0">
                <a:effectLst/>
              </a:rPr>
              <a:t>Certain launch sites consistently outperform others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89FA3-9A7C-CC4C-9C28-61BA126B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1CEDE-3895-F147-DA2D-F9DCA347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5" y="1656175"/>
            <a:ext cx="7030710" cy="47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7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9F6B7-0586-1636-F22E-24F9A4DD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5410-8A9C-9109-1A9D-D027E611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478B-844B-712D-5A9C-35C70645E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35263" y="1383228"/>
            <a:ext cx="3868479" cy="2763469"/>
          </a:xfrm>
        </p:spPr>
        <p:txBody>
          <a:bodyPr>
            <a:normAutofit/>
          </a:bodyPr>
          <a:lstStyle/>
          <a:p>
            <a:r>
              <a:rPr lang="en-US" dirty="0"/>
              <a:t>Trends over time, showing how launch success improved over the years.</a:t>
            </a:r>
          </a:p>
          <a:p>
            <a:r>
              <a:rPr lang="en-US" dirty="0"/>
              <a:t>Continues to improve as technology improves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F754B-32A3-C964-4513-F7ED911F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6417CA-7F9F-5B55-E2C0-50CA8A752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8" y="1291990"/>
            <a:ext cx="6762573" cy="3237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3E9E0-218F-B462-8C8D-32045E3D9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888" y="3496187"/>
            <a:ext cx="7008112" cy="33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11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217154"/>
            <a:ext cx="1191746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METHODOLOGY: 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11858" y="1542715"/>
            <a:ext cx="5900916" cy="5241853"/>
          </a:xfrm>
        </p:spPr>
        <p:txBody>
          <a:bodyPr>
            <a:normAutofit/>
          </a:bodyPr>
          <a:lstStyle/>
          <a:p>
            <a:r>
              <a:rPr lang="en-US" b="1" dirty="0"/>
              <a:t>Models &amp;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Logistic Regression: </a:t>
            </a:r>
            <a:r>
              <a:rPr lang="en-US" dirty="0"/>
              <a:t>Simple and interpretable for binary outcomes.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Decision Trees: </a:t>
            </a:r>
            <a:r>
              <a:rPr lang="en-US" dirty="0"/>
              <a:t>Captures non-linear relationships effectively.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K-Nearest Neighbors (KNN): </a:t>
            </a:r>
            <a:r>
              <a:rPr lang="en-US" dirty="0"/>
              <a:t>Useful for small datasets with clear clusters.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Support Vector Machines (SVM): </a:t>
            </a:r>
            <a:r>
              <a:rPr lang="en-US" dirty="0"/>
              <a:t>Effective in high-dimensional spaces.</a:t>
            </a:r>
            <a:endParaRPr lang="en-US" sz="2000" dirty="0"/>
          </a:p>
          <a:p>
            <a:r>
              <a:rPr lang="en-US" b="1" dirty="0"/>
              <a:t>Optimization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Used </a:t>
            </a:r>
            <a:r>
              <a:rPr lang="en-US" sz="2000" b="1" dirty="0" err="1"/>
              <a:t>GridSearchCV</a:t>
            </a:r>
            <a:r>
              <a:rPr lang="en-US" sz="2000" dirty="0"/>
              <a:t> for hyperparameter tuning.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Cross-Validation (cv=10)</a:t>
            </a:r>
            <a:r>
              <a:rPr lang="en-US" sz="2000" dirty="0"/>
              <a:t> for accuracy improvement.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D3395-8A59-440F-41A8-EB160230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 descr="A diagram of a machine learning model training&#10;&#10;Description automatically generated">
            <a:extLst>
              <a:ext uri="{FF2B5EF4-FFF2-40B4-BE49-F238E27FC236}">
                <a16:creationId xmlns:a16="http://schemas.microsoft.com/office/drawing/2014/main" id="{100C8A8A-77E9-B06C-B208-330B9DD0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338905"/>
            <a:ext cx="5445664" cy="54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376642"/>
            <a:ext cx="1193872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MLMs : </a:t>
            </a:r>
            <a:r>
              <a:rPr lang="en-US" sz="4000" dirty="0"/>
              <a:t>Logistic Regression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489" y="1702205"/>
            <a:ext cx="5295014" cy="4351338"/>
          </a:xfrm>
        </p:spPr>
        <p:txBody>
          <a:bodyPr>
            <a:normAutofit/>
          </a:bodyPr>
          <a:lstStyle/>
          <a:p>
            <a:r>
              <a:rPr lang="en-US" b="1" dirty="0"/>
              <a:t>Models &amp;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Logistic Regression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B7B490-4453-2183-C23C-499FB6A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64C92-D293-416C-C31D-4917028C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86" y="2040424"/>
            <a:ext cx="5506029" cy="4732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93FC1-5F02-382E-391F-CD8B1E43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7" y="2470462"/>
            <a:ext cx="6103088" cy="2814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BD241-224A-F05E-C521-8716313C3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97" y="5554050"/>
            <a:ext cx="6103088" cy="1218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7482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376642"/>
            <a:ext cx="1193872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MLMs : </a:t>
            </a:r>
            <a:r>
              <a:rPr lang="en-US" sz="4000" dirty="0"/>
              <a:t>Decision Trees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43329" y="1702252"/>
            <a:ext cx="3458972" cy="3920260"/>
          </a:xfrm>
        </p:spPr>
        <p:txBody>
          <a:bodyPr>
            <a:normAutofit/>
          </a:bodyPr>
          <a:lstStyle/>
          <a:p>
            <a:r>
              <a:rPr lang="en-US" b="1" dirty="0"/>
              <a:t>Models &amp;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Decision Trees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217C006-5C32-B917-0D1E-CB02467E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45386-A96F-3744-366D-8D825896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27" y="1223740"/>
            <a:ext cx="6363588" cy="4010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9B8722-99F2-C324-D79A-B1B80533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27" y="5390764"/>
            <a:ext cx="5887272" cy="1381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BCC8E5-B5F4-2735-8BD2-7DDEFE217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349" y="2540324"/>
            <a:ext cx="4905200" cy="423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5452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127923"/>
            <a:ext cx="1193872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MLMs : </a:t>
            </a:r>
            <a:r>
              <a:rPr lang="en-US" sz="4000" dirty="0"/>
              <a:t>K-Nearest Neighbors (KNN)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488" y="1612974"/>
            <a:ext cx="7068725" cy="4351338"/>
          </a:xfrm>
        </p:spPr>
        <p:txBody>
          <a:bodyPr>
            <a:normAutofit/>
          </a:bodyPr>
          <a:lstStyle/>
          <a:p>
            <a:r>
              <a:rPr lang="en-US" b="1" dirty="0"/>
              <a:t>Models &amp;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K-Nearest Neighbors (KNN)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31E98-1857-F588-55B8-EB9EB3DD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C36CE-AB77-CE31-FF87-122DE428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8" y="2465333"/>
            <a:ext cx="5534797" cy="2905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982919-1886-89D5-387E-41E299C2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8" y="5388286"/>
            <a:ext cx="6887536" cy="1343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137A8-6746-2A6A-96BC-944C21273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002" y="2429512"/>
            <a:ext cx="5067998" cy="436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34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490425"/>
            <a:ext cx="1193872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MLMs: </a:t>
            </a:r>
            <a:r>
              <a:rPr lang="en-US" sz="4000" dirty="0"/>
              <a:t>Support Vector Machines (SVM)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96918" y="1815988"/>
            <a:ext cx="5869018" cy="4351338"/>
          </a:xfrm>
        </p:spPr>
        <p:txBody>
          <a:bodyPr>
            <a:normAutofit/>
          </a:bodyPr>
          <a:lstStyle/>
          <a:p>
            <a:r>
              <a:rPr lang="en-US" b="1" dirty="0"/>
              <a:t>Models &amp;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Support Vector Machines (SVM)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F06E7F-A2A6-BF1E-B0AD-033BCB8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A135C-ADDC-A020-3EB5-E10E4814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382" y="2775808"/>
            <a:ext cx="4667694" cy="4034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61CD5-A277-E183-CC05-0C31B4CFD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8" y="2333012"/>
            <a:ext cx="5796465" cy="270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D4FDA-4F92-166A-3C2F-572D64EF1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81" y="5486494"/>
            <a:ext cx="6985534" cy="1254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554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217154"/>
            <a:ext cx="1191746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Model Performance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744" y="1421093"/>
            <a:ext cx="5559056" cy="4755870"/>
          </a:xfrm>
        </p:spPr>
        <p:txBody>
          <a:bodyPr>
            <a:normAutofit/>
          </a:bodyPr>
          <a:lstStyle/>
          <a:p>
            <a:r>
              <a:rPr lang="en-US" dirty="0"/>
              <a:t>Summary of model accuracy and performance.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D7280-D61F-30F9-345A-96D0D108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D4B22D-72B3-A453-FCF5-D26EE813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5" y="3429000"/>
            <a:ext cx="5634204" cy="3316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3AA0C-7DB6-1376-4C31-CB69D4631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53" y="1421093"/>
            <a:ext cx="3388397" cy="1864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6ABC8-8283-7DD1-92B8-C3483498E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50" y="2499367"/>
            <a:ext cx="6858000" cy="33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41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FE35D-BBE3-5CC1-040A-A8EF3957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parachute flying over a cylinder&#10;&#10;Description automatically generated">
            <a:extLst>
              <a:ext uri="{FF2B5EF4-FFF2-40B4-BE49-F238E27FC236}">
                <a16:creationId xmlns:a16="http://schemas.microsoft.com/office/drawing/2014/main" id="{7CE19107-77B8-BC09-971C-427D6FDF2D3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28262" r="27075" b="12642"/>
          <a:stretch/>
        </p:blipFill>
        <p:spPr>
          <a:xfrm>
            <a:off x="1025018" y="1073570"/>
            <a:ext cx="3612764" cy="4710859"/>
          </a:xfrm>
          <a:prstGeom prst="ellipse">
            <a:avLst/>
          </a:prstGeom>
          <a:ln w="63500" cap="rnd">
            <a:solidFill>
              <a:schemeClr val="tx1">
                <a:lumMod val="9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87A3E70-0B29-6563-25EC-95BE42FFB60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096000" y="1965203"/>
            <a:ext cx="312457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Scope &amp; Objectives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Methodology Framework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Deliverables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Expected Business Impact </a:t>
            </a:r>
          </a:p>
        </p:txBody>
      </p:sp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4" y="413499"/>
            <a:ext cx="10240926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Model Performance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540" y="1419225"/>
            <a:ext cx="4702107" cy="27776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effectLst/>
              </a:rPr>
              <a:t>Best Performing Model: Decision Tree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Highest training accuracy: 88.93%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Highest test accuracy: 88.89%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Most consistent performance between training and test 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Outperformed other models by ~5.56 percentage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ABD74-9E3F-8FD1-0F56-AD8F7D6A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32F2C18-AA1C-8D41-FB51-6109895FA17F}"/>
              </a:ext>
            </a:extLst>
          </p:cNvPr>
          <p:cNvSpPr txBox="1">
            <a:spLocks/>
          </p:cNvSpPr>
          <p:nvPr/>
        </p:nvSpPr>
        <p:spPr>
          <a:xfrm>
            <a:off x="143540" y="4020634"/>
            <a:ext cx="4605811" cy="2363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ffectLst/>
              </a:rPr>
              <a:t>Other Models Performance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Logistic Regression, SVM, and KNN showed identical test accuracy (83.33%)</a:t>
            </a:r>
          </a:p>
          <a:p>
            <a:r>
              <a:rPr lang="en-US" dirty="0">
                <a:effectLst/>
              </a:rPr>
              <a:t>Similar training accuracies (84.64% - 84.82%)</a:t>
            </a:r>
          </a:p>
          <a:p>
            <a:r>
              <a:rPr lang="en-US" dirty="0">
                <a:effectLst/>
              </a:rPr>
              <a:t>Slight gap between training and test performance indicating minor overfitting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7988E-0EB8-057B-E608-631EFA4ABFD1}"/>
              </a:ext>
            </a:extLst>
          </p:cNvPr>
          <p:cNvSpPr txBox="1"/>
          <p:nvPr/>
        </p:nvSpPr>
        <p:spPr>
          <a:xfrm>
            <a:off x="5661395" y="5429827"/>
            <a:ext cx="51018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effectLst/>
              </a:rPr>
              <a:t>Confusion Matrix Analysis</a:t>
            </a:r>
            <a:endParaRPr lang="en-US" sz="12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</a:rPr>
              <a:t>True Positives: 12 (correctly predicted successful landings)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</a:rPr>
              <a:t>False Positives: 3 (incorrectly predicted successful landings)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Balanced prediction capabilities</a:t>
            </a:r>
            <a:endParaRPr lang="en-US" sz="12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C774C-819F-F6C8-EA44-20DA476F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739026"/>
            <a:ext cx="6838950" cy="33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4" y="413499"/>
            <a:ext cx="10240926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43235-462E-353C-153F-7A1AB268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3F26A-E8D3-E9E0-196E-257EDF60B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0" y="1706527"/>
            <a:ext cx="5144218" cy="4439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46989-FAD0-6015-476D-027295F072A6}"/>
              </a:ext>
            </a:extLst>
          </p:cNvPr>
          <p:cNvSpPr txBox="1"/>
          <p:nvPr/>
        </p:nvSpPr>
        <p:spPr>
          <a:xfrm>
            <a:off x="268473" y="1337195"/>
            <a:ext cx="6342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effectLst/>
              </a:rPr>
              <a:t>Best Performing Model: Decision Tree</a:t>
            </a:r>
            <a:endParaRPr lang="en-US" dirty="0"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84CFA4-6C3C-58C3-F841-1E0DFDEE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013"/>
          <a:stretch/>
        </p:blipFill>
        <p:spPr>
          <a:xfrm>
            <a:off x="3260041" y="6302786"/>
            <a:ext cx="4664759" cy="424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3B130B-4690-61D2-54DF-D19FBCE70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550" y="5151473"/>
            <a:ext cx="2315325" cy="91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C3B48-BB15-F526-5853-F9387633E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616" y="1706527"/>
            <a:ext cx="6496046" cy="31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6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74" y="764373"/>
            <a:ext cx="10240926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Key Insights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D10BE-A294-EF87-DF10-5B6890CC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FBE4DD3-FFE2-D555-163E-86D635F81F08}"/>
              </a:ext>
            </a:extLst>
          </p:cNvPr>
          <p:cNvSpPr txBox="1">
            <a:spLocks/>
          </p:cNvSpPr>
          <p:nvPr/>
        </p:nvSpPr>
        <p:spPr>
          <a:xfrm>
            <a:off x="241368" y="1937251"/>
            <a:ext cx="5917018" cy="2983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CEAD783-B273-0134-E6AF-BFDD1ECBA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4063" y="1723438"/>
            <a:ext cx="8715153" cy="48793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b="1" dirty="0"/>
              <a:t>Model Selection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Decision Tree is clearly the optimal choice for this specific problem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Suggests non-linear relationships in the landing success factors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Better at capturing complex patterns in the data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b="1" dirty="0"/>
              <a:t>Data Characteristics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Small test set (18 samples) might limit model evaluation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Class imbalance might be affecting model performance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Features show hierarchical importance patterns (favoring Decision Tree)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b="1" dirty="0"/>
              <a:t>Prediction Reliability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Models are better at predicting successful landings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Main challenge is avoiding false positive predictions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Decision Tree shows more balanced prediction capabilities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40897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4" y="413499"/>
            <a:ext cx="10240926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Model 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82B2C-AAE9-E222-B60B-FAF23B72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C28E2BF-F5B6-5ACF-BD90-BAEFD1D74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02" y="1616151"/>
            <a:ext cx="11919097" cy="5151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b="1" dirty="0"/>
              <a:t>Implementation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Use Decision Tree as the primary prediction model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Consider ensemble methods for further improvement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Implement confidence thresholds for critical predictions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b="1" dirty="0"/>
              <a:t>Future Improvements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Increase test set size for more reliable evaluation (target: 100 samples)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Feature engineering to help other models perform better </a:t>
            </a:r>
            <a:r>
              <a:rPr lang="en-US" dirty="0">
                <a:effectLst/>
              </a:rPr>
              <a:t>(e.g., include weather conditions)</a:t>
            </a:r>
            <a:endParaRPr lang="en-US" altLang="en-US" dirty="0"/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Consider Random Forest or gradient-boosting alternatives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b="1" dirty="0"/>
              <a:t>Monitoring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Track false positive rate in production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Regular model retraining with new data 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Validate performance across different landing conditions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893390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270" y="764373"/>
            <a:ext cx="971993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Results and Business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D09BE-AFB9-9458-52F3-07BC09C8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222EABF2-0F66-9BFA-8CB8-E3515410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" y="1838990"/>
            <a:ext cx="6160919" cy="3111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3B2B10-7B9F-C536-CC0F-38F05C392E24}"/>
              </a:ext>
            </a:extLst>
          </p:cNvPr>
          <p:cNvSpPr txBox="1"/>
          <p:nvPr/>
        </p:nvSpPr>
        <p:spPr>
          <a:xfrm>
            <a:off x="6646235" y="2294097"/>
            <a:ext cx="49867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Improving landing predictions by 5% could save millions of dollars.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E6260-06BB-1ABE-245E-12A98421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17572"/>
            <a:ext cx="6006981" cy="28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9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341" y="413499"/>
            <a:ext cx="10692384" cy="1293028"/>
          </a:xfrm>
        </p:spPr>
        <p:txBody>
          <a:bodyPr/>
          <a:lstStyle/>
          <a:p>
            <a:r>
              <a:rPr lang="en-US" dirty="0"/>
              <a:t>Interactive Map (Folium Visualization)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17A7E-8579-497D-2DA6-76ABB8D5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B2F56-4E6B-9236-3DCF-C6265E7F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41" y="1547039"/>
            <a:ext cx="9005289" cy="47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AF49F-D996-726B-F187-9246DEED3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3517-0B91-7B65-3E1D-1A36760F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341" y="413499"/>
            <a:ext cx="10692384" cy="1293028"/>
          </a:xfrm>
        </p:spPr>
        <p:txBody>
          <a:bodyPr/>
          <a:lstStyle/>
          <a:p>
            <a:r>
              <a:rPr lang="en-US" dirty="0"/>
              <a:t>Interactive Map (Folium Visualization)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34B71-461A-754F-4BF6-6C001252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1F19E-F0D9-5434-AF84-D0D86F2E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41" y="1605516"/>
            <a:ext cx="9036688" cy="46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49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B04D2-82D5-D1A1-0987-94822D56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E9E1-61B7-4439-B6D2-C761057D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341" y="413499"/>
            <a:ext cx="10692384" cy="1293028"/>
          </a:xfrm>
        </p:spPr>
        <p:txBody>
          <a:bodyPr/>
          <a:lstStyle/>
          <a:p>
            <a:r>
              <a:rPr lang="en-US" dirty="0"/>
              <a:t>Interactive Map (Folium Visualization)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88825-66DC-F4DF-8496-D452F346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A33F6-D141-5596-903F-4DC4F556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94" y="1354515"/>
            <a:ext cx="9720356" cy="49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8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AEB94-A109-BB65-F004-4CCDE556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E63A-8FF2-FDE8-3D1C-E1F81110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341" y="413499"/>
            <a:ext cx="10692384" cy="1293028"/>
          </a:xfrm>
        </p:spPr>
        <p:txBody>
          <a:bodyPr/>
          <a:lstStyle/>
          <a:p>
            <a:r>
              <a:rPr lang="en-US" dirty="0"/>
              <a:t>Interactive Map (Folium Visualization)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7BE19-B7DD-3645-3432-7980FBD0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371E4-19A7-94F9-FD71-5F285342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5" y="1403497"/>
            <a:ext cx="10670189" cy="48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5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5B916-E975-60BE-AFD8-49D5C5F7B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81F4-B355-E96E-99A3-855A9542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341" y="413499"/>
            <a:ext cx="10692384" cy="1293028"/>
          </a:xfrm>
        </p:spPr>
        <p:txBody>
          <a:bodyPr/>
          <a:lstStyle/>
          <a:p>
            <a:r>
              <a:rPr lang="en-US" dirty="0"/>
              <a:t>Interactive Map (Folium Visualization)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CE46A-6F7E-3D5A-76E9-1317B2DB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91DCD-4689-C1B5-E6D1-EA71E845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2"/>
          <a:stretch/>
        </p:blipFill>
        <p:spPr>
          <a:xfrm>
            <a:off x="1168686" y="1466942"/>
            <a:ext cx="9854627" cy="48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5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B8065-9A0B-C088-938B-7DBFDB65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662644" y="1503119"/>
            <a:ext cx="7068725" cy="44862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9pPr>
          </a:lstStyle>
          <a:p>
            <a:r>
              <a:rPr lang="en-US" dirty="0"/>
              <a:t>SpaceX: Affordable space travel, reusable rockets, $62M per launch.</a:t>
            </a:r>
          </a:p>
          <a:p>
            <a:r>
              <a:rPr lang="en-US" dirty="0"/>
              <a:t>Competitors:</a:t>
            </a:r>
          </a:p>
          <a:p>
            <a:pPr lvl="1"/>
            <a:r>
              <a:rPr lang="en-US" dirty="0"/>
              <a:t>Virgin Galactic: Suborbital spaceflights.</a:t>
            </a:r>
          </a:p>
          <a:p>
            <a:pPr lvl="1"/>
            <a:r>
              <a:rPr lang="en-US" dirty="0"/>
              <a:t>Rocket Lab: Small satellite launches.</a:t>
            </a:r>
          </a:p>
          <a:p>
            <a:pPr lvl="1"/>
            <a:r>
              <a:rPr lang="en-US" dirty="0"/>
              <a:t>Blue Origin: Reusable sub-orbital and orbital rockets.</a:t>
            </a:r>
          </a:p>
          <a:p>
            <a:r>
              <a:rPr lang="en-US" dirty="0"/>
              <a:t>My Role at Space Y</a:t>
            </a:r>
          </a:p>
          <a:p>
            <a:pPr lvl="1"/>
            <a:r>
              <a:rPr lang="en-US" dirty="0"/>
              <a:t>Data Scientist at Space Y competing with SpaceX.</a:t>
            </a:r>
          </a:p>
          <a:p>
            <a:pPr lvl="1"/>
            <a:r>
              <a:rPr lang="en-US" dirty="0"/>
              <a:t>Using data science to predict first-stage landings.</a:t>
            </a:r>
          </a:p>
          <a:p>
            <a:r>
              <a:rPr lang="en-US" dirty="0"/>
              <a:t>Critical for pricing and competitive cost strategies.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3D4CB5-B8E0-FB23-9D2D-EBEEF6016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3892" y="365125"/>
            <a:ext cx="3858108" cy="577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5" y="500037"/>
            <a:ext cx="10272823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Interactive Dashboard (</a:t>
            </a:r>
            <a:r>
              <a:rPr lang="en-US" dirty="0" err="1"/>
              <a:t>Plotly</a:t>
            </a:r>
            <a:r>
              <a:rPr lang="en-US" dirty="0"/>
              <a:t> Dash)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3256" y="4315275"/>
            <a:ext cx="9875874" cy="2569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https://github.com/BRobertsonRed/Applied-Data-Science-Capstone/blob/main/Notebooks/spacex_dash_app.py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B39-9635-A4D0-84A4-922FCA64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C5F16-A25E-7FFD-121E-BB8792F48336}"/>
              </a:ext>
            </a:extLst>
          </p:cNvPr>
          <p:cNvSpPr txBox="1"/>
          <p:nvPr/>
        </p:nvSpPr>
        <p:spPr>
          <a:xfrm>
            <a:off x="1063256" y="2303745"/>
            <a:ext cx="100654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The interactive dashboard allows users to: </a:t>
            </a:r>
          </a:p>
          <a:p>
            <a:r>
              <a:rPr lang="en-US" sz="2400" dirty="0">
                <a:effectLst/>
              </a:rPr>
              <a:t>• Visualize launch success rates over time </a:t>
            </a:r>
          </a:p>
          <a:p>
            <a:r>
              <a:rPr lang="en-US" sz="2400" dirty="0">
                <a:effectLst/>
              </a:rPr>
              <a:t>• Filter data by launch site and payload mass </a:t>
            </a:r>
          </a:p>
          <a:p>
            <a:r>
              <a:rPr lang="en-US" sz="2400" dirty="0">
                <a:effectLst/>
              </a:rPr>
              <a:t>• Access detailed mission outcomes and 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56" y="584981"/>
            <a:ext cx="10379149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Interactive Dashboard (</a:t>
            </a:r>
            <a:r>
              <a:rPr lang="en-US" dirty="0" err="1"/>
              <a:t>Plotly</a:t>
            </a:r>
            <a:r>
              <a:rPr lang="en-US" dirty="0"/>
              <a:t> Dash)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1210-07DA-4837-8E4C-117BE533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CD164E-4BB8-BD64-F2A5-94BDBAE24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8" t="23554" r="3365" b="43351"/>
          <a:stretch/>
        </p:blipFill>
        <p:spPr bwMode="auto">
          <a:xfrm>
            <a:off x="2426439" y="2260780"/>
            <a:ext cx="7243974" cy="30342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33AF3-2E8F-3CF7-5F09-DC8279E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 descr="A colorful pie chart with black text&#10;&#10;Description automatically generated">
            <a:extLst>
              <a:ext uri="{FF2B5EF4-FFF2-40B4-BE49-F238E27FC236}">
                <a16:creationId xmlns:a16="http://schemas.microsoft.com/office/drawing/2014/main" id="{EC16F4CE-8ACA-F6C5-A98D-82CE592B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8" y="2025503"/>
            <a:ext cx="11806543" cy="3864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565A3-BCDE-3A42-98D8-23939BA0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8" y="6093627"/>
            <a:ext cx="11806543" cy="7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5CF13-84AB-2D60-9AD7-5BD1C5E3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A6A49F4-AD0F-C201-1DC4-81933E22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7" y="451885"/>
            <a:ext cx="6026493" cy="3641650"/>
          </a:xfrm>
          <a:prstGeom prst="rect">
            <a:avLst/>
          </a:prstGeom>
        </p:spPr>
      </p:pic>
      <p:pic>
        <p:nvPicPr>
          <p:cNvPr id="6" name="Picture 5" descr="A white rectangular object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4FC60A04-C339-A0D8-05B2-C5ED416E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7" y="4221126"/>
            <a:ext cx="11667450" cy="258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99144"/>
            <a:ext cx="10515600" cy="1325563"/>
          </a:xfrm>
        </p:spPr>
        <p:txBody>
          <a:bodyPr/>
          <a:lstStyle/>
          <a:p>
            <a:r>
              <a:rPr lang="en-US" dirty="0"/>
              <a:t>Business Implications of Landing Predictions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959" y="1824707"/>
            <a:ext cx="4992156" cy="45341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Cost Impact Analysis</a:t>
            </a:r>
          </a:p>
          <a:p>
            <a:r>
              <a:rPr lang="en-US" dirty="0">
                <a:effectLst/>
              </a:rPr>
              <a:t>Current launch cost: \$62M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Decision Tree model accuracy: 88.89%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Potential savings from successful landings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Competitive Advantage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More accurate prediction than other models (5.56% improvement)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Data-driven launch planning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Risk mitigation capabilities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Operational Benefits</a:t>
            </a:r>
          </a:p>
          <a:p>
            <a:r>
              <a:rPr lang="en-US" dirty="0">
                <a:effectLst/>
              </a:rPr>
              <a:t>Improved launch success rate</a:t>
            </a:r>
          </a:p>
          <a:p>
            <a:r>
              <a:rPr lang="en-US" dirty="0">
                <a:effectLst/>
              </a:rPr>
              <a:t>Optimized launch site selection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Better resource allocation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DA998-8EF4-343C-3B25-5AEFBC8F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 descr="A graph showing a comparison of a cost impact&#10;&#10;Description automatically generated with medium confidence">
            <a:extLst>
              <a:ext uri="{FF2B5EF4-FFF2-40B4-BE49-F238E27FC236}">
                <a16:creationId xmlns:a16="http://schemas.microsoft.com/office/drawing/2014/main" id="{1E4F3D2D-9DB5-536E-BDE3-B0EFDB00F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21" y="1825454"/>
            <a:ext cx="6693158" cy="39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Discussion and Key Insights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843471"/>
            <a:ext cx="68095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Model Performance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Decision Tree outperformed other models</a:t>
            </a:r>
          </a:p>
          <a:p>
            <a:r>
              <a:rPr lang="en-US" dirty="0">
                <a:effectLst/>
              </a:rPr>
              <a:t>88.89% accuracy in landing predictions</a:t>
            </a:r>
          </a:p>
          <a:p>
            <a:r>
              <a:rPr lang="en-US" dirty="0">
                <a:effectLst/>
              </a:rPr>
              <a:t>Strong performance in identifying successful landings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Critical Success Factors</a:t>
            </a:r>
          </a:p>
          <a:p>
            <a:r>
              <a:rPr lang="en-US" dirty="0">
                <a:effectLst/>
              </a:rPr>
              <a:t>Launch site importance</a:t>
            </a:r>
          </a:p>
          <a:p>
            <a:r>
              <a:rPr lang="en-US" dirty="0">
                <a:effectLst/>
              </a:rPr>
              <a:t>Payload mass optimization</a:t>
            </a:r>
          </a:p>
          <a:p>
            <a:r>
              <a:rPr lang="en-US" dirty="0">
                <a:effectLst/>
              </a:rPr>
              <a:t>Orbit type considerations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771E16-240F-44D6-4568-AECEB1D7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4A820-3BF3-FF00-2FCB-C0C8C7BB85E2}"/>
              </a:ext>
            </a:extLst>
          </p:cNvPr>
          <p:cNvSpPr txBox="1"/>
          <p:nvPr/>
        </p:nvSpPr>
        <p:spPr>
          <a:xfrm>
            <a:off x="7495309" y="2057401"/>
            <a:ext cx="449699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dirty="0">
                <a:effectLst/>
              </a:rPr>
              <a:t>Implementation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Model deployment recommendations </a:t>
            </a:r>
            <a:endParaRPr lang="en-US" sz="2200" dirty="0">
              <a:solidFill>
                <a:srgbClr val="383A42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Continuous monitoring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Regular model updates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2AA970-17D5-A8EE-3474-C63C77AD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590B87-F971-3DD3-AF10-72D6CC58F771}"/>
              </a:ext>
            </a:extLst>
          </p:cNvPr>
          <p:cNvSpPr txBox="1">
            <a:spLocks/>
          </p:cNvSpPr>
          <p:nvPr/>
        </p:nvSpPr>
        <p:spPr>
          <a:xfrm>
            <a:off x="322520" y="1979955"/>
            <a:ext cx="7322289" cy="487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Project Achievements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Successfully developed predictive model</a:t>
            </a:r>
          </a:p>
          <a:p>
            <a:r>
              <a:rPr lang="en-US" dirty="0">
                <a:effectLst/>
              </a:rPr>
              <a:t> Achieved 88.89% accuracy with Decision Tree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Identified key success factors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Business Value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Enhanced decision-making capability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Cost optimization potential </a:t>
            </a:r>
            <a:endParaRPr lang="en-US" dirty="0">
              <a:solidFill>
                <a:srgbClr val="383A42"/>
              </a:solidFill>
              <a:effectLst/>
            </a:endParaRPr>
          </a:p>
          <a:p>
            <a:r>
              <a:rPr lang="en-US" dirty="0">
                <a:effectLst/>
              </a:rPr>
              <a:t>Competitive positioning </a:t>
            </a:r>
            <a:endParaRPr lang="en-US" dirty="0">
              <a:solidFill>
                <a:srgbClr val="383A42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337F7-148D-32E3-1C69-E78C9CE98481}"/>
              </a:ext>
            </a:extLst>
          </p:cNvPr>
          <p:cNvSpPr txBox="1"/>
          <p:nvPr/>
        </p:nvSpPr>
        <p:spPr>
          <a:xfrm>
            <a:off x="7200900" y="1979955"/>
            <a:ext cx="459592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effectLst/>
              </a:rPr>
              <a:t>Path Forward </a:t>
            </a:r>
            <a:endParaRPr lang="en-US" sz="2200" dirty="0">
              <a:solidFill>
                <a:srgbClr val="383A42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Continue model refinement </a:t>
            </a:r>
            <a:endParaRPr lang="en-US" sz="2200" dirty="0">
              <a:solidFill>
                <a:srgbClr val="383A42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Implement real-time predictions </a:t>
            </a:r>
            <a:endParaRPr lang="en-US" sz="2200" dirty="0">
              <a:solidFill>
                <a:srgbClr val="383A42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Expand feature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Conduct a pilot program to test model in real-world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2351891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57" y="510161"/>
            <a:ext cx="10900144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Appendix (Supporting Data &amp; Graphs)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98709" y="2147534"/>
            <a:ext cx="3194581" cy="319458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A8EED-3862-F250-DBD8-3B00E5D0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D6D0-97ED-2AC6-297A-9FAA5822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E7A21-C6C1-3678-200C-C10BE0C46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1413" y="2367870"/>
            <a:ext cx="4675666" cy="2122259"/>
          </a:xfrm>
        </p:spPr>
        <p:txBody>
          <a:bodyPr/>
          <a:lstStyle/>
          <a:p>
            <a:r>
              <a:rPr lang="en-US" dirty="0"/>
              <a:t>https://github.com/BRobertsonRed/Applied-Data-Science-Capstone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02634-D928-1082-E47B-222C9B86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B1F26-3C7E-CCA8-7D0C-AFAEF3A4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0" y="510313"/>
            <a:ext cx="6279936" cy="62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3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7286E3-DDA1-A320-5AAB-01403830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256E5-5E80-805D-00E8-DAE74A10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3" y="383051"/>
            <a:ext cx="4983417" cy="2817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7E1C6C-C307-81B8-8B0F-9161F241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02" y="2996170"/>
            <a:ext cx="11004698" cy="3783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C8C42-B7E8-93BF-F64B-D8C5F37F2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31" y="1418859"/>
            <a:ext cx="5750056" cy="2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7F16-B78C-8407-D66A-6CC82EAB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0E0B-4685-87BF-683A-978FC00DF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Space Y is striving to optimize rocket reusability, similar to SpaceX’s success in reducing launch costs by recovering the first stage. </a:t>
            </a:r>
          </a:p>
          <a:p>
            <a:r>
              <a:rPr lang="en-US" dirty="0"/>
              <a:t>The goal is to predict the likelihood of a successful landing, enabling Space Y to make data-driven decisions, minimize launch costs, and remain competitive.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07940-2F11-C3E7-B6A1-4C0C0147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 descr="A blue sky with white text&#10;&#10;Description automatically generated">
            <a:extLst>
              <a:ext uri="{FF2B5EF4-FFF2-40B4-BE49-F238E27FC236}">
                <a16:creationId xmlns:a16="http://schemas.microsoft.com/office/drawing/2014/main" id="{306B7A35-F80C-3AD3-5D49-9C11424B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29" y="2522796"/>
            <a:ext cx="5145008" cy="286791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43050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C1CF4-2A56-7F90-8C2B-045CF535B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4F0C-8143-8B7C-2B16-16742FBB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D0ED9-0915-A1A4-4CC9-04064A287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F3342-5C3E-6BA4-6E96-23F9CBF1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7" y="1382594"/>
            <a:ext cx="8967563" cy="2604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2CDD1-6EA9-E4B1-34A4-D93D0E42F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41" y="3801141"/>
            <a:ext cx="7959366" cy="28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56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31E2-4AF8-8CBB-289A-016F81815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7E2F-0BBC-8F16-3745-BF02039D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A6E580-C6A6-93D1-BF88-8B3FF75D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CD2DE-5771-4AC3-190F-C2F8D47A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805"/>
            <a:ext cx="7328156" cy="3014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5654E-01D5-7F63-3367-5D4F53AC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410" y="3254409"/>
            <a:ext cx="4432891" cy="3220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4BE02F-70FC-7D61-51E1-2C04749C2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995" y="2212419"/>
            <a:ext cx="5519141" cy="40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88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4E679-A340-1725-74DD-3A5773BD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8095B-64DA-0EF0-EA60-38CD978C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EEDD73-40CF-195C-2316-50978F901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F52C5-BCF5-C4B1-22CD-3E4C18F59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1625849"/>
            <a:ext cx="7985051" cy="345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718D1-3C11-F5B0-B73C-848CC8D1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592" y="1625849"/>
            <a:ext cx="2240552" cy="37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9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7B904-4738-D060-2852-AC4E2CC00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49DE-3702-1CCC-5872-369CDAB0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664D2-62B0-66EE-D240-C0CAED95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2B94D8-93CF-341D-13BF-47FB39B5F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13" y="1578439"/>
            <a:ext cx="9615845" cy="47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5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Code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5C910-F24E-977E-C2AE-1E2E2BFB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6675C1-CFC5-74FB-4BBA-57FE330E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968"/>
          <a:stretch/>
        </p:blipFill>
        <p:spPr>
          <a:xfrm>
            <a:off x="107876" y="1409308"/>
            <a:ext cx="4070719" cy="263588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C6F713A-4B87-7841-C524-2673BB6A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162" y="2824089"/>
            <a:ext cx="4686278" cy="3930766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D20F6FE-0022-2643-20A0-5B53FBD1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500"/>
          <a:stretch/>
        </p:blipFill>
        <p:spPr>
          <a:xfrm>
            <a:off x="7834424" y="1166974"/>
            <a:ext cx="4249700" cy="175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E9EC3-244D-28B3-2825-1E9A9F83A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0106-4FBD-9E34-F969-40B68D89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AE4A2-655F-289E-6C56-466A7296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43935A-ED0D-C651-ECBE-88D7EE23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37" y="1401550"/>
            <a:ext cx="5424378" cy="53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8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FB3A-F083-35E3-9C85-F30833DB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3412-2227-A771-D464-8B91266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Map (Folium Visualization)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03B7-106E-E0D4-4CA6-9B76BC8D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B208B-58B0-AE9E-8153-A9CA75A3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6" y="2144300"/>
            <a:ext cx="5786427" cy="375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E73DEB-D7C0-F098-ECF5-9A2520C1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016" y="2212200"/>
            <a:ext cx="5508648" cy="45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6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9EFD-1207-E507-1FB8-112C653D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Map (Folium Visualization)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BD018-2FEA-D7A3-BC23-272E0BB2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DF47E-5200-276B-0AA5-80C57A5B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46" y="1601372"/>
            <a:ext cx="4875703" cy="5220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FABBE3-9FC4-6DA3-660F-A224F6F8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012500"/>
            <a:ext cx="5050247" cy="48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12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C0ED2-02EF-E2BE-991D-13679F084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A7AB-A4A5-C459-5311-71F4AE1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Map (Folium Visualization)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6C9CB-FDC2-9CD9-7CA3-E199FB1B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20836-5F3E-4665-7E8D-339D95B3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2" y="1410887"/>
            <a:ext cx="5518760" cy="54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9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9403" y="1402380"/>
            <a:ext cx="6732078" cy="470857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b="1" dirty="0">
                <a:effectLst/>
              </a:rPr>
              <a:t>Project Objective: </a:t>
            </a:r>
            <a:r>
              <a:rPr lang="en-US" sz="2000" dirty="0">
                <a:effectLst/>
              </a:rPr>
              <a:t>Predict SpaceX Falcon 9 first stage landing success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2000" dirty="0"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b="1" dirty="0">
                <a:effectLst/>
              </a:rPr>
              <a:t>Data Sources: </a:t>
            </a:r>
            <a:r>
              <a:rPr lang="en-US" sz="2000" dirty="0">
                <a:effectLst/>
              </a:rPr>
              <a:t>SpaceX API, Wikipedia web scraping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b="1" dirty="0">
                <a:effectLst/>
              </a:rPr>
              <a:t>Key Findings: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effectLst/>
              </a:rPr>
              <a:t> Success rate increased from 75% (2013) to 90% (2024)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effectLst/>
              </a:rPr>
              <a:t> Most successful launch site: CCAFS SLC 40 with 95% success rate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effectLst/>
              </a:rPr>
              <a:t> Optimal payload mass range: </a:t>
            </a:r>
            <a:r>
              <a:rPr lang="en-US" sz="2000" dirty="0"/>
              <a:t>5000-6000 </a:t>
            </a:r>
            <a:r>
              <a:rPr lang="en-US" sz="2000" dirty="0">
                <a:effectLst/>
              </a:rPr>
              <a:t>kg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effectLst/>
              </a:rPr>
              <a:t> Best performing model: Decision Tree (88.89% accuracy)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effectLst/>
              </a:rPr>
              <a:t> Business Impact: Potential cost reduction from \$62M to estimated $50 million per launch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CD47-7A8A-9380-75D2-72CA6F77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 descr="A rocket taking off from a round circular area&#10;&#10;Description automatically generated">
            <a:extLst>
              <a:ext uri="{FF2B5EF4-FFF2-40B4-BE49-F238E27FC236}">
                <a16:creationId xmlns:a16="http://schemas.microsoft.com/office/drawing/2014/main" id="{A4FFAA9A-BE5D-0CD8-B4AC-FCEB92D1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81" y="2175515"/>
            <a:ext cx="4558128" cy="250697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84BF7F0-B068-5734-F397-F8E3069B3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536" y="490378"/>
            <a:ext cx="9374526" cy="60979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F5A63-8802-7179-CEDA-B22A920E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2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METHODOLOGY: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054" y="1559811"/>
            <a:ext cx="10392766" cy="4351338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</a:rPr>
              <a:t>API Data Collection </a:t>
            </a:r>
          </a:p>
          <a:p>
            <a:pPr lvl="1"/>
            <a:r>
              <a:rPr lang="en-US" sz="1200" dirty="0">
                <a:effectLst/>
              </a:rPr>
              <a:t> Source: SpaceX API </a:t>
            </a:r>
            <a:r>
              <a:rPr lang="en-US" sz="1200" dirty="0">
                <a:solidFill>
                  <a:srgbClr val="383A42"/>
                </a:solidFill>
                <a:effectLst/>
              </a:rPr>
              <a:t>*</a:t>
            </a:r>
            <a:r>
              <a:rPr lang="en-US" sz="1200" dirty="0">
                <a:effectLst/>
              </a:rPr>
              <a:t> Endpoint: 'https://cf-courses-data.s3.us.cloud-object-storage.appdomain.cloud/IBM-DS0321EN-SkillsNetwork/datasets/</a:t>
            </a:r>
            <a:r>
              <a:rPr lang="en-US" sz="1200" dirty="0" err="1">
                <a:effectLst/>
              </a:rPr>
              <a:t>API_call_spacex_api.json</a:t>
            </a:r>
            <a:r>
              <a:rPr lang="en-US" sz="1200" dirty="0">
                <a:effectLst/>
              </a:rPr>
              <a:t>’ </a:t>
            </a:r>
            <a:endParaRPr lang="en-US" sz="1200" dirty="0">
              <a:solidFill>
                <a:srgbClr val="383A42"/>
              </a:solidFill>
              <a:effectLst/>
            </a:endParaRPr>
          </a:p>
          <a:p>
            <a:pPr lvl="1"/>
            <a:r>
              <a:rPr lang="en-US" sz="1200" dirty="0">
                <a:effectLst/>
              </a:rPr>
              <a:t>Data retrieved: Launch details, rocket specifications, payload information </a:t>
            </a:r>
            <a:endParaRPr lang="en-US" sz="1200" dirty="0">
              <a:solidFill>
                <a:srgbClr val="383A42"/>
              </a:solidFill>
              <a:effectLst/>
            </a:endParaRPr>
          </a:p>
          <a:p>
            <a:pPr lvl="1"/>
            <a:r>
              <a:rPr lang="en-US" sz="1200" dirty="0">
                <a:effectLst/>
              </a:rPr>
              <a:t>Method: GET requests using requests library </a:t>
            </a:r>
            <a:r>
              <a:rPr lang="en-US" sz="1200" dirty="0">
                <a:solidFill>
                  <a:srgbClr val="383A42"/>
                </a:solidFill>
                <a:effectLst/>
              </a:rPr>
              <a:t>*</a:t>
            </a:r>
            <a:r>
              <a:rPr lang="en-US" sz="1200" dirty="0">
                <a:effectLst/>
              </a:rPr>
              <a:t> Format: JSON response parsed to </a:t>
            </a:r>
            <a:r>
              <a:rPr lang="en-US" sz="1200" dirty="0" err="1">
                <a:effectLst/>
              </a:rPr>
              <a:t>DataFrame</a:t>
            </a:r>
            <a:r>
              <a:rPr lang="en-US" sz="1200" dirty="0">
                <a:effectLst/>
              </a:rPr>
              <a:t> </a:t>
            </a:r>
          </a:p>
          <a:p>
            <a:r>
              <a:rPr lang="en-US" sz="1800" dirty="0">
                <a:effectLst/>
              </a:rPr>
              <a:t>Web Scraping Implementation </a:t>
            </a:r>
          </a:p>
          <a:p>
            <a:pPr lvl="1"/>
            <a:r>
              <a:rPr lang="en-US" sz="1600" dirty="0">
                <a:effectLst/>
              </a:rPr>
              <a:t> Source: Wikipedia </a:t>
            </a:r>
            <a:r>
              <a:rPr lang="en-US" sz="1600" dirty="0">
                <a:solidFill>
                  <a:srgbClr val="383A42"/>
                </a:solidFill>
                <a:effectLst/>
              </a:rPr>
              <a:t>*</a:t>
            </a:r>
            <a:r>
              <a:rPr lang="en-US" sz="1600" dirty="0">
                <a:effectLst/>
              </a:rPr>
              <a:t> URL: "https://en.wikipedia.org/w/</a:t>
            </a:r>
            <a:r>
              <a:rPr lang="en-US" sz="1600" dirty="0" err="1">
                <a:effectLst/>
              </a:rPr>
              <a:t>index.php?title</a:t>
            </a:r>
            <a:r>
              <a:rPr lang="en-US" sz="1600" dirty="0">
                <a:effectLst/>
              </a:rPr>
              <a:t>=List_of_Falcon_9_and_Falcon_Heavy_launches" </a:t>
            </a:r>
            <a:r>
              <a:rPr lang="en-US" sz="1600" dirty="0">
                <a:solidFill>
                  <a:srgbClr val="383A42"/>
                </a:solidFill>
                <a:effectLst/>
              </a:rPr>
              <a:t>*</a:t>
            </a:r>
            <a:r>
              <a:rPr lang="en-US" sz="1600" dirty="0">
                <a:effectLst/>
              </a:rPr>
              <a:t> </a:t>
            </a:r>
          </a:p>
          <a:p>
            <a:pPr lvl="1"/>
            <a:r>
              <a:rPr lang="en-US" sz="1600" dirty="0">
                <a:effectLst/>
              </a:rPr>
              <a:t>Method: BeautifulSoup4 for HTML parsing </a:t>
            </a:r>
          </a:p>
          <a:p>
            <a:pPr lvl="1"/>
            <a:r>
              <a:rPr lang="en-US" sz="1600" dirty="0">
                <a:effectLst/>
              </a:rPr>
              <a:t>Data extracted: Launch history, outcomes, additional mission details </a:t>
            </a:r>
          </a:p>
          <a:p>
            <a:pPr lvl="1"/>
            <a:r>
              <a:rPr lang="en-US" sz="1600" dirty="0">
                <a:effectLst/>
              </a:rPr>
              <a:t>Tables processed: Launch records, mission outcomes </a:t>
            </a:r>
          </a:p>
          <a:p>
            <a:r>
              <a:rPr lang="en-US" sz="1800" dirty="0">
                <a:effectLst/>
              </a:rPr>
              <a:t>CSV Data Integration </a:t>
            </a:r>
            <a:r>
              <a:rPr lang="en-US" sz="1800" dirty="0">
                <a:solidFill>
                  <a:srgbClr val="383A42"/>
                </a:solidFill>
                <a:effectLst/>
              </a:rPr>
              <a:t>–</a:t>
            </a:r>
            <a:r>
              <a:rPr lang="en-US" sz="1800" dirty="0">
                <a:effectLst/>
              </a:rPr>
              <a:t> </a:t>
            </a:r>
          </a:p>
          <a:p>
            <a:pPr lvl="1"/>
            <a:r>
              <a:rPr lang="en-US" sz="1600" dirty="0">
                <a:effectLst/>
              </a:rPr>
              <a:t>Files Processed: </a:t>
            </a:r>
            <a:endParaRPr lang="en-US" sz="1600" dirty="0">
              <a:solidFill>
                <a:srgbClr val="383A42"/>
              </a:solidFill>
              <a:effectLst/>
            </a:endParaRPr>
          </a:p>
          <a:p>
            <a:pPr lvl="2"/>
            <a:r>
              <a:rPr lang="en-US" sz="1400" dirty="0">
                <a:effectLst/>
              </a:rPr>
              <a:t>dataset_part_1.csv: Primary launch data </a:t>
            </a:r>
          </a:p>
          <a:p>
            <a:pPr lvl="2"/>
            <a:r>
              <a:rPr lang="en-US" sz="1400" dirty="0">
                <a:effectLst/>
              </a:rPr>
              <a:t>dataset_part_2.csv: Additional features </a:t>
            </a:r>
          </a:p>
          <a:p>
            <a:pPr lvl="2"/>
            <a:r>
              <a:rPr lang="en-US" sz="1400" dirty="0">
                <a:effectLst/>
              </a:rPr>
              <a:t>dataset_part_3.csv: Supplementary information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AED7B-AFDA-5E60-35C8-41C6AB1D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5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0"/>
            <a:ext cx="10835516" cy="1702205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Collection: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2E4F5-92DB-E81F-3380-315AEC68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A7501C-4CD4-25F7-4CB4-6D8F08313CA1}"/>
              </a:ext>
            </a:extLst>
          </p:cNvPr>
          <p:cNvCxnSpPr>
            <a:cxnSpLocks/>
          </p:cNvCxnSpPr>
          <p:nvPr/>
        </p:nvCxnSpPr>
        <p:spPr>
          <a:xfrm flipH="1">
            <a:off x="11617569" y="4891888"/>
            <a:ext cx="1496733" cy="910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81F3E0-543C-1477-B501-DE3732E0B350}"/>
              </a:ext>
            </a:extLst>
          </p:cNvPr>
          <p:cNvCxnSpPr>
            <a:cxnSpLocks/>
          </p:cNvCxnSpPr>
          <p:nvPr/>
        </p:nvCxnSpPr>
        <p:spPr>
          <a:xfrm>
            <a:off x="12365934" y="5979974"/>
            <a:ext cx="5895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F5C58D-8CFB-04E2-5E25-9730A6557862}"/>
              </a:ext>
            </a:extLst>
          </p:cNvPr>
          <p:cNvCxnSpPr>
            <a:cxnSpLocks/>
          </p:cNvCxnSpPr>
          <p:nvPr/>
        </p:nvCxnSpPr>
        <p:spPr>
          <a:xfrm flipV="1">
            <a:off x="12071167" y="4271636"/>
            <a:ext cx="589535" cy="985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CE709BA-1884-EB9D-F990-D3E56193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48" y="967940"/>
            <a:ext cx="3362452" cy="2828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F3C5CA-B5F6-0B8A-5FD9-C23FE2827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48" y="3874217"/>
            <a:ext cx="3373828" cy="2828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A22D2C-2816-F5EA-379D-3A6D5CB1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160" y="1702205"/>
            <a:ext cx="6364610" cy="3870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2686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7688</TotalTime>
  <Words>5845</Words>
  <Application>Microsoft Office PowerPoint</Application>
  <PresentationFormat>Widescreen</PresentationFormat>
  <Paragraphs>601</Paragraphs>
  <Slides>58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Century Gothic</vt:lpstr>
      <vt:lpstr>Roboto</vt:lpstr>
      <vt:lpstr>Vapor Trail</vt:lpstr>
      <vt:lpstr>Landing Success Prediction: Optimizing Space Y’s Rocket Reusability</vt:lpstr>
      <vt:lpstr>Project Agenda &amp; Key Milestones</vt:lpstr>
      <vt:lpstr>Project Overview</vt:lpstr>
      <vt:lpstr>INTRODUCTION</vt:lpstr>
      <vt:lpstr>Problem Statement</vt:lpstr>
      <vt:lpstr>EXECUTIVE SUMMARY</vt:lpstr>
      <vt:lpstr>PowerPoint Presentation</vt:lpstr>
      <vt:lpstr>METHODOLOGY: Data Collection</vt:lpstr>
      <vt:lpstr>Data Collection: API</vt:lpstr>
      <vt:lpstr>Data Collection: API</vt:lpstr>
      <vt:lpstr>Data Collection: API</vt:lpstr>
      <vt:lpstr>Data Collection: API</vt:lpstr>
      <vt:lpstr>Data Collection: Webscrapping</vt:lpstr>
      <vt:lpstr>METHODOLOGY: Data Wrangling</vt:lpstr>
      <vt:lpstr>Data Wrangling: Missing Values</vt:lpstr>
      <vt:lpstr>Data Wrangling: Missing Values</vt:lpstr>
      <vt:lpstr>Data Wrangling: Feature Engineering</vt:lpstr>
      <vt:lpstr>Data Wrangling: Feature Engineering</vt:lpstr>
      <vt:lpstr>Data Wrangling: Encoding</vt:lpstr>
      <vt:lpstr>Exploratory Data Analysis Part 1</vt:lpstr>
      <vt:lpstr>Exploratory Data Analysis Part 2</vt:lpstr>
      <vt:lpstr>Exploratory Data Analysis Part 3</vt:lpstr>
      <vt:lpstr>Exploratory Data Analysis Part 4</vt:lpstr>
      <vt:lpstr>METHODOLOGY: Machine Learning Models</vt:lpstr>
      <vt:lpstr>MLMs : Logistic Regression </vt:lpstr>
      <vt:lpstr>MLMs : Decision Trees </vt:lpstr>
      <vt:lpstr>MLMs : K-Nearest Neighbors (KNN)</vt:lpstr>
      <vt:lpstr>MLMs: Support Vector Machines (SVM) </vt:lpstr>
      <vt:lpstr>Model Performance Comparison</vt:lpstr>
      <vt:lpstr>Model Performance</vt:lpstr>
      <vt:lpstr>Model Performance</vt:lpstr>
      <vt:lpstr>Key Insights</vt:lpstr>
      <vt:lpstr>Model Recommendations</vt:lpstr>
      <vt:lpstr>Results and Business Implications</vt:lpstr>
      <vt:lpstr>Interactive Map (Folium Visualization)</vt:lpstr>
      <vt:lpstr>Interactive Map (Folium Visualization)</vt:lpstr>
      <vt:lpstr>Interactive Map (Folium Visualization)</vt:lpstr>
      <vt:lpstr>Interactive Map (Folium Visualization)</vt:lpstr>
      <vt:lpstr>Interactive Map (Folium Visualization)</vt:lpstr>
      <vt:lpstr>Interactive Dashboard (Plotly Dash)</vt:lpstr>
      <vt:lpstr>Interactive Dashboard (Plotly Dash)</vt:lpstr>
      <vt:lpstr>DASHBOARD TAB 2</vt:lpstr>
      <vt:lpstr>DASHBOARD TAB 3</vt:lpstr>
      <vt:lpstr>Business Implications of Landing Predictions</vt:lpstr>
      <vt:lpstr>Discussion and Key Insights</vt:lpstr>
      <vt:lpstr>Conclusion</vt:lpstr>
      <vt:lpstr>Appendix (Supporting Data &amp; Graphs)</vt:lpstr>
      <vt:lpstr>Github link</vt:lpstr>
      <vt:lpstr>SQL</vt:lpstr>
      <vt:lpstr>SQL</vt:lpstr>
      <vt:lpstr>SQL</vt:lpstr>
      <vt:lpstr>SQL</vt:lpstr>
      <vt:lpstr>SQL</vt:lpstr>
      <vt:lpstr>Dashboard Code</vt:lpstr>
      <vt:lpstr>Dashboard Code</vt:lpstr>
      <vt:lpstr>Interactive Map (Folium Visualization)</vt:lpstr>
      <vt:lpstr>Interactive Map (Folium Visualization)</vt:lpstr>
      <vt:lpstr>Interactive Map (Folium Visualization)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Brian Robertson</cp:lastModifiedBy>
  <cp:revision>68</cp:revision>
  <dcterms:created xsi:type="dcterms:W3CDTF">2020-10-28T18:29:43Z</dcterms:created>
  <dcterms:modified xsi:type="dcterms:W3CDTF">2024-10-26T23:40:38Z</dcterms:modified>
</cp:coreProperties>
</file>